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8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7102475" cy="102314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400" u="sng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2400" u="sng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2400" u="sng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2400" u="sng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2400" u="sng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508" y="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60" d="100"/>
          <a:sy n="60" d="100"/>
        </p:scale>
        <p:origin x="2500" y="2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AE08E6AA-65DD-4062-974E-9AD87D2FDC3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6161088" cy="684213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300" b="0" u="sng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  <a:p>
            <a:pPr>
              <a:defRPr/>
            </a:pPr>
            <a:r>
              <a:rPr lang="cs-CZ" b="1" u="none">
                <a:latin typeface="+mn-lt"/>
              </a:rPr>
              <a:t>		</a:t>
            </a:r>
            <a:r>
              <a:rPr lang="cs-CZ" sz="1500" b="1" u="none">
                <a:solidFill>
                  <a:schemeClr val="tx1"/>
                </a:solidFill>
                <a:latin typeface="+mn-lt"/>
              </a:rPr>
              <a:t>      Propojování lidí s postižením v místní komunitě – </a:t>
            </a:r>
            <a:r>
              <a:rPr lang="cs-CZ" sz="1500" b="1" u="none" err="1">
                <a:solidFill>
                  <a:schemeClr val="tx1"/>
                </a:solidFill>
                <a:latin typeface="+mn-lt"/>
              </a:rPr>
              <a:t>A.Amado</a:t>
            </a:r>
            <a:endParaRPr lang="cs-CZ" b="1" u="none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72484B1-953B-4317-9C56-28214AF21A8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819650" y="0"/>
            <a:ext cx="2162175" cy="684213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300" b="0" u="sng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  <a:p>
            <a:pPr>
              <a:defRPr/>
            </a:pPr>
            <a:r>
              <a:rPr lang="cs-CZ" sz="1500" b="1" u="none">
                <a:solidFill>
                  <a:schemeClr val="tx1"/>
                </a:solidFill>
                <a:latin typeface="+mn-lt"/>
              </a:rPr>
              <a:t>21. 9. 2017</a:t>
            </a:r>
            <a:endParaRPr lang="cs-CZ" sz="1200" b="1" u="none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E996CEC-946B-45D2-81C4-EF6D4D4BB1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18675"/>
            <a:ext cx="3078163" cy="512763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E7235E7-DC5B-4BF6-9A4D-2C6B1B90D13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725" y="9718675"/>
            <a:ext cx="3078163" cy="512763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300"/>
            </a:lvl1pPr>
          </a:lstStyle>
          <a:p>
            <a:pPr>
              <a:defRPr/>
            </a:pPr>
            <a:fld id="{84B7BC80-D2E4-44A0-A72A-6E4E9FB4A6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3078" name="Obrázek 6">
            <a:extLst>
              <a:ext uri="{FF2B5EF4-FFF2-40B4-BE49-F238E27FC236}">
                <a16:creationId xmlns:a16="http://schemas.microsoft.com/office/drawing/2014/main" id="{FEF0C55F-7378-48CB-A4A6-4F57F70E2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165100"/>
            <a:ext cx="714375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9E128C45-FBFE-4470-921D-0AE6631015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102475" cy="102314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51C3E63F-E537-475B-BCE7-6A9101BD5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102475" cy="102314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2" name="AutoShape 3">
            <a:extLst>
              <a:ext uri="{FF2B5EF4-FFF2-40B4-BE49-F238E27FC236}">
                <a16:creationId xmlns:a16="http://schemas.microsoft.com/office/drawing/2014/main" id="{1CA6C823-842C-4F35-80E6-C1BBD0931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102475" cy="102314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3" name="AutoShape 4">
            <a:extLst>
              <a:ext uri="{FF2B5EF4-FFF2-40B4-BE49-F238E27FC236}">
                <a16:creationId xmlns:a16="http://schemas.microsoft.com/office/drawing/2014/main" id="{008E9515-85E5-4F5E-B135-B4802ECAA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102475" cy="102314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4" name="AutoShape 5">
            <a:extLst>
              <a:ext uri="{FF2B5EF4-FFF2-40B4-BE49-F238E27FC236}">
                <a16:creationId xmlns:a16="http://schemas.microsoft.com/office/drawing/2014/main" id="{E5EDBBA7-92CA-4636-817A-56B622A88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102475" cy="102314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5" name="Text Box 6">
            <a:extLst>
              <a:ext uri="{FF2B5EF4-FFF2-40B4-BE49-F238E27FC236}">
                <a16:creationId xmlns:a16="http://schemas.microsoft.com/office/drawing/2014/main" id="{3AA2D9C7-B0ED-414F-B804-7D1592C23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6" name="Text Box 7">
            <a:extLst>
              <a:ext uri="{FF2B5EF4-FFF2-40B4-BE49-F238E27FC236}">
                <a16:creationId xmlns:a16="http://schemas.microsoft.com/office/drawing/2014/main" id="{37AB450A-032D-4DEA-8B4A-EF824AEA7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7" name="Rectangle 8">
            <a:extLst>
              <a:ext uri="{FF2B5EF4-FFF2-40B4-BE49-F238E27FC236}">
                <a16:creationId xmlns:a16="http://schemas.microsoft.com/office/drawing/2014/main" id="{333BA781-2FB0-4EAA-A5EB-F6255393C32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5363" y="766763"/>
            <a:ext cx="5103812" cy="382905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9">
            <a:extLst>
              <a:ext uri="{FF2B5EF4-FFF2-40B4-BE49-F238E27FC236}">
                <a16:creationId xmlns:a16="http://schemas.microsoft.com/office/drawing/2014/main" id="{975FB78F-0570-419C-A100-82AA6256C82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47738" y="4859338"/>
            <a:ext cx="5199062" cy="459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  <p:sp>
        <p:nvSpPr>
          <p:cNvPr id="2059" name="Text Box 10">
            <a:extLst>
              <a:ext uri="{FF2B5EF4-FFF2-40B4-BE49-F238E27FC236}">
                <a16:creationId xmlns:a16="http://schemas.microsoft.com/office/drawing/2014/main" id="{31246D28-0658-456A-96AA-DC6F9A188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720263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7BC9BC0A-E234-4784-B1FD-C81D8B42F23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024313" y="9720263"/>
            <a:ext cx="3070225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488" tIns="50694" rIns="97488" bIns="50694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0" algn="l"/>
                <a:tab pos="484922" algn="l"/>
                <a:tab pos="971563" algn="l"/>
                <a:tab pos="1458204" algn="l"/>
                <a:tab pos="1944846" algn="l"/>
                <a:tab pos="2431486" algn="l"/>
                <a:tab pos="2918128" algn="l"/>
                <a:tab pos="3404768" algn="l"/>
                <a:tab pos="3891410" algn="l"/>
                <a:tab pos="4378051" algn="l"/>
                <a:tab pos="4864692" algn="l"/>
                <a:tab pos="5351333" algn="l"/>
                <a:tab pos="5837975" algn="l"/>
                <a:tab pos="6324615" algn="l"/>
                <a:tab pos="6811257" algn="l"/>
                <a:tab pos="7297898" algn="l"/>
                <a:tab pos="7784539" algn="l"/>
                <a:tab pos="8271180" algn="l"/>
                <a:tab pos="8757821" algn="l"/>
                <a:tab pos="9244462" algn="l"/>
                <a:tab pos="9731104" algn="l"/>
              </a:tabLst>
              <a:defRPr sz="1300">
                <a:solidFill>
                  <a:srgbClr val="000000"/>
                </a:solidFill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F48FDE15-08ED-4895-BA5E-04ABC06368EC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1">
            <a:extLst>
              <a:ext uri="{FF2B5EF4-FFF2-40B4-BE49-F238E27FC236}">
                <a16:creationId xmlns:a16="http://schemas.microsoft.com/office/drawing/2014/main" id="{6FFCE06F-BA7A-41C6-91DB-3C50581DBA5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A88848E-343E-4B75-A0E6-A693ECBB8884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cs-CZ" sz="1300"/>
          </a:p>
        </p:txBody>
      </p:sp>
      <p:sp>
        <p:nvSpPr>
          <p:cNvPr id="5123" name="Text Box 1">
            <a:extLst>
              <a:ext uri="{FF2B5EF4-FFF2-40B4-BE49-F238E27FC236}">
                <a16:creationId xmlns:a16="http://schemas.microsoft.com/office/drawing/2014/main" id="{B7E93D6E-40DD-4F29-B71C-6DCB83762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4313" y="9720263"/>
            <a:ext cx="3078162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7488" tIns="50694" rIns="97488" bIns="50694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A29713E7-3FFD-4726-91EE-FE154015C0D4}" type="slidenum">
              <a:rPr lang="en-US" altLang="cs-CZ" sz="1300"/>
              <a:pPr algn="r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cs-CZ" sz="13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2411B59E-CA54-4EE3-B39C-0C65A5C45A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5" name="Text Box 3">
            <a:extLst>
              <a:ext uri="{FF2B5EF4-FFF2-40B4-BE49-F238E27FC236}">
                <a16:creationId xmlns:a16="http://schemas.microsoft.com/office/drawing/2014/main" id="{954CA4F2-8DCC-4632-B07B-A8E96F0B1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8" y="4859338"/>
            <a:ext cx="520700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1">
            <a:extLst>
              <a:ext uri="{FF2B5EF4-FFF2-40B4-BE49-F238E27FC236}">
                <a16:creationId xmlns:a16="http://schemas.microsoft.com/office/drawing/2014/main" id="{72411D2A-58B7-412D-9ABD-C30AD906B03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E1540F4-8674-4994-ABBE-18AF476D469A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cs-CZ" sz="1300"/>
          </a:p>
        </p:txBody>
      </p:sp>
      <p:sp>
        <p:nvSpPr>
          <p:cNvPr id="23555" name="Rectangle 1">
            <a:extLst>
              <a:ext uri="{FF2B5EF4-FFF2-40B4-BE49-F238E27FC236}">
                <a16:creationId xmlns:a16="http://schemas.microsoft.com/office/drawing/2014/main" id="{2210067C-CBF5-4865-96C2-58FC8D73AA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Text Box 2">
            <a:extLst>
              <a:ext uri="{FF2B5EF4-FFF2-40B4-BE49-F238E27FC236}">
                <a16:creationId xmlns:a16="http://schemas.microsoft.com/office/drawing/2014/main" id="{740181AE-82F2-4C06-8BBE-86D0B3780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59338"/>
            <a:ext cx="568325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1">
            <a:extLst>
              <a:ext uri="{FF2B5EF4-FFF2-40B4-BE49-F238E27FC236}">
                <a16:creationId xmlns:a16="http://schemas.microsoft.com/office/drawing/2014/main" id="{BFC25919-1128-4018-8776-9C788C0431D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CDC4DA4-2A22-466B-8AB2-20A3DB2C23E8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cs-CZ" sz="1300"/>
          </a:p>
        </p:txBody>
      </p:sp>
      <p:sp>
        <p:nvSpPr>
          <p:cNvPr id="25603" name="Rectangle 1">
            <a:extLst>
              <a:ext uri="{FF2B5EF4-FFF2-40B4-BE49-F238E27FC236}">
                <a16:creationId xmlns:a16="http://schemas.microsoft.com/office/drawing/2014/main" id="{D0175F7D-6D1A-4006-9049-EC977A4DA5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Text Box 2">
            <a:extLst>
              <a:ext uri="{FF2B5EF4-FFF2-40B4-BE49-F238E27FC236}">
                <a16:creationId xmlns:a16="http://schemas.microsoft.com/office/drawing/2014/main" id="{7DAFB2C0-3D2F-410B-9989-2347056D3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59338"/>
            <a:ext cx="568325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">
            <a:extLst>
              <a:ext uri="{FF2B5EF4-FFF2-40B4-BE49-F238E27FC236}">
                <a16:creationId xmlns:a16="http://schemas.microsoft.com/office/drawing/2014/main" id="{210EF4A5-7348-42CF-A6E1-0CDBFD60FC6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75E4A77-867E-404C-8AC2-5993A39F95A8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cs-CZ" sz="1300"/>
          </a:p>
        </p:txBody>
      </p:sp>
      <p:sp>
        <p:nvSpPr>
          <p:cNvPr id="27651" name="Rectangle 1">
            <a:extLst>
              <a:ext uri="{FF2B5EF4-FFF2-40B4-BE49-F238E27FC236}">
                <a16:creationId xmlns:a16="http://schemas.microsoft.com/office/drawing/2014/main" id="{B29EBB4D-F341-49E3-96D6-9F3508A907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2" name="Text Box 2">
            <a:extLst>
              <a:ext uri="{FF2B5EF4-FFF2-40B4-BE49-F238E27FC236}">
                <a16:creationId xmlns:a16="http://schemas.microsoft.com/office/drawing/2014/main" id="{F701FE21-CE0C-46F1-AF52-981A4311B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8" y="4859338"/>
            <a:ext cx="520700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1">
            <a:extLst>
              <a:ext uri="{FF2B5EF4-FFF2-40B4-BE49-F238E27FC236}">
                <a16:creationId xmlns:a16="http://schemas.microsoft.com/office/drawing/2014/main" id="{54FBA4BE-B4BF-4B15-A130-AF88F707304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7D08969-5E42-45F5-AD57-1C265A72291F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cs-CZ" sz="1300"/>
          </a:p>
        </p:txBody>
      </p:sp>
      <p:sp>
        <p:nvSpPr>
          <p:cNvPr id="29699" name="Rectangle 1">
            <a:extLst>
              <a:ext uri="{FF2B5EF4-FFF2-40B4-BE49-F238E27FC236}">
                <a16:creationId xmlns:a16="http://schemas.microsoft.com/office/drawing/2014/main" id="{DB086506-E58D-45AD-9C99-3B368D091B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Text Box 2">
            <a:extLst>
              <a:ext uri="{FF2B5EF4-FFF2-40B4-BE49-F238E27FC236}">
                <a16:creationId xmlns:a16="http://schemas.microsoft.com/office/drawing/2014/main" id="{3DB493EE-E3DB-4F12-8A2A-D0DEE470D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8" y="4859338"/>
            <a:ext cx="520700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1">
            <a:extLst>
              <a:ext uri="{FF2B5EF4-FFF2-40B4-BE49-F238E27FC236}">
                <a16:creationId xmlns:a16="http://schemas.microsoft.com/office/drawing/2014/main" id="{B2A35F05-4037-4F4C-A060-8BA2A13AEF6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A39D3D1-7925-4DD7-8766-0E79E5C158B8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cs-CZ" sz="1300"/>
          </a:p>
        </p:txBody>
      </p:sp>
      <p:sp>
        <p:nvSpPr>
          <p:cNvPr id="31747" name="Rectangle 1">
            <a:extLst>
              <a:ext uri="{FF2B5EF4-FFF2-40B4-BE49-F238E27FC236}">
                <a16:creationId xmlns:a16="http://schemas.microsoft.com/office/drawing/2014/main" id="{49FE1A34-991C-4904-86A1-E6A48C5C9D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8" name="Text Box 2">
            <a:extLst>
              <a:ext uri="{FF2B5EF4-FFF2-40B4-BE49-F238E27FC236}">
                <a16:creationId xmlns:a16="http://schemas.microsoft.com/office/drawing/2014/main" id="{9E05D84D-4CF5-4A85-B9AC-62F33562D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8" y="4859338"/>
            <a:ext cx="520700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1">
            <a:extLst>
              <a:ext uri="{FF2B5EF4-FFF2-40B4-BE49-F238E27FC236}">
                <a16:creationId xmlns:a16="http://schemas.microsoft.com/office/drawing/2014/main" id="{BC68CEA5-8F56-406D-B9CD-76540AA44F4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F11ABFB-9239-4DC4-A51D-E4DFCACB23C4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cs-CZ" sz="1300"/>
          </a:p>
        </p:txBody>
      </p:sp>
      <p:sp>
        <p:nvSpPr>
          <p:cNvPr id="33795" name="Text Box 1">
            <a:extLst>
              <a:ext uri="{FF2B5EF4-FFF2-40B4-BE49-F238E27FC236}">
                <a16:creationId xmlns:a16="http://schemas.microsoft.com/office/drawing/2014/main" id="{C262B05E-DC83-46AD-8F43-CE3AE6F06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2725" y="9718675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7488" tIns="50694" rIns="97488" bIns="50694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8ABB802-E0CE-46F6-A5AF-B15BFE8E9C75}" type="slidenum">
              <a:rPr lang="en-US" altLang="cs-CZ" sz="1300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cs-CZ" sz="1300">
              <a:latin typeface="Arial" panose="020B0604020202020204" pitchFamily="34" charset="0"/>
            </a:endParaRPr>
          </a:p>
        </p:txBody>
      </p:sp>
      <p:sp>
        <p:nvSpPr>
          <p:cNvPr id="33796" name="Rectangle 2">
            <a:extLst>
              <a:ext uri="{FF2B5EF4-FFF2-40B4-BE49-F238E27FC236}">
                <a16:creationId xmlns:a16="http://schemas.microsoft.com/office/drawing/2014/main" id="{31096B2B-7FAB-407A-A8B9-F348C2F09C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7" name="Text Box 3">
            <a:extLst>
              <a:ext uri="{FF2B5EF4-FFF2-40B4-BE49-F238E27FC236}">
                <a16:creationId xmlns:a16="http://schemas.microsoft.com/office/drawing/2014/main" id="{701D0948-87CE-4B5E-905F-D8845B532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8" y="4859338"/>
            <a:ext cx="520700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" name="Zástupný symbol pro poznámky 1">
            <a:extLst>
              <a:ext uri="{FF2B5EF4-FFF2-40B4-BE49-F238E27FC236}">
                <a16:creationId xmlns:a16="http://schemas.microsoft.com/office/drawing/2014/main" id="{9B856466-06EB-4B28-87FF-1CEF431FF6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1">
            <a:extLst>
              <a:ext uri="{FF2B5EF4-FFF2-40B4-BE49-F238E27FC236}">
                <a16:creationId xmlns:a16="http://schemas.microsoft.com/office/drawing/2014/main" id="{458158DC-0691-4D6B-9278-2FD627A76FA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C7AE3E5-9A6B-4889-98E9-484FDE6C89D0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cs-CZ" sz="1300"/>
          </a:p>
        </p:txBody>
      </p:sp>
      <p:sp>
        <p:nvSpPr>
          <p:cNvPr id="35843" name="Rectangle 1">
            <a:extLst>
              <a:ext uri="{FF2B5EF4-FFF2-40B4-BE49-F238E27FC236}">
                <a16:creationId xmlns:a16="http://schemas.microsoft.com/office/drawing/2014/main" id="{8CBB81F5-10E5-4BAF-BB67-15DA1AC4D6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4" name="Text Box 2">
            <a:extLst>
              <a:ext uri="{FF2B5EF4-FFF2-40B4-BE49-F238E27FC236}">
                <a16:creationId xmlns:a16="http://schemas.microsoft.com/office/drawing/2014/main" id="{3D80A74F-3236-478B-A0B7-0E58518CB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8" y="4859338"/>
            <a:ext cx="520700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1">
            <a:extLst>
              <a:ext uri="{FF2B5EF4-FFF2-40B4-BE49-F238E27FC236}">
                <a16:creationId xmlns:a16="http://schemas.microsoft.com/office/drawing/2014/main" id="{4D1D7BF8-D5C2-497B-BCAD-B697E244421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738F972-1C0D-4B73-822A-9BA3EF0D0668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US" altLang="cs-CZ" sz="1300"/>
          </a:p>
        </p:txBody>
      </p:sp>
      <p:sp>
        <p:nvSpPr>
          <p:cNvPr id="37891" name="Rectangle 1">
            <a:extLst>
              <a:ext uri="{FF2B5EF4-FFF2-40B4-BE49-F238E27FC236}">
                <a16:creationId xmlns:a16="http://schemas.microsoft.com/office/drawing/2014/main" id="{FE2811DF-53ED-445E-984B-3566B33919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2" name="Text Box 2">
            <a:extLst>
              <a:ext uri="{FF2B5EF4-FFF2-40B4-BE49-F238E27FC236}">
                <a16:creationId xmlns:a16="http://schemas.microsoft.com/office/drawing/2014/main" id="{FA760A9B-FE76-43F6-BBF1-A36CAD798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8" y="4859338"/>
            <a:ext cx="520700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1">
            <a:extLst>
              <a:ext uri="{FF2B5EF4-FFF2-40B4-BE49-F238E27FC236}">
                <a16:creationId xmlns:a16="http://schemas.microsoft.com/office/drawing/2014/main" id="{E048E942-EAB3-4E4D-9D09-0D3DEC371CD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8EBF0BD-07C2-4891-9442-A061F656346C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cs-CZ" sz="1300"/>
          </a:p>
        </p:txBody>
      </p:sp>
      <p:sp>
        <p:nvSpPr>
          <p:cNvPr id="39939" name="Rectangle 1">
            <a:extLst>
              <a:ext uri="{FF2B5EF4-FFF2-40B4-BE49-F238E27FC236}">
                <a16:creationId xmlns:a16="http://schemas.microsoft.com/office/drawing/2014/main" id="{B85949DF-D348-4D71-928F-A5C46CDF44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0" name="Text Box 2">
            <a:extLst>
              <a:ext uri="{FF2B5EF4-FFF2-40B4-BE49-F238E27FC236}">
                <a16:creationId xmlns:a16="http://schemas.microsoft.com/office/drawing/2014/main" id="{81A42075-73E6-47AE-882E-D23D56D90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8" y="4859338"/>
            <a:ext cx="520700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1">
            <a:extLst>
              <a:ext uri="{FF2B5EF4-FFF2-40B4-BE49-F238E27FC236}">
                <a16:creationId xmlns:a16="http://schemas.microsoft.com/office/drawing/2014/main" id="{8B0E5E9F-FB9E-4A35-9D16-C2D8E393975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0ABA22C-52CB-4159-AC60-0653B5180E31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cs-CZ" sz="1300"/>
          </a:p>
        </p:txBody>
      </p:sp>
      <p:sp>
        <p:nvSpPr>
          <p:cNvPr id="41987" name="Rectangle 1">
            <a:extLst>
              <a:ext uri="{FF2B5EF4-FFF2-40B4-BE49-F238E27FC236}">
                <a16:creationId xmlns:a16="http://schemas.microsoft.com/office/drawing/2014/main" id="{A0E73DE7-4549-4086-8A95-5E93EBA7D7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8" name="Text Box 2">
            <a:extLst>
              <a:ext uri="{FF2B5EF4-FFF2-40B4-BE49-F238E27FC236}">
                <a16:creationId xmlns:a16="http://schemas.microsoft.com/office/drawing/2014/main" id="{00B92A2B-73AE-47E6-98DE-229D9D198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8" y="4859338"/>
            <a:ext cx="520700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1">
            <a:extLst>
              <a:ext uri="{FF2B5EF4-FFF2-40B4-BE49-F238E27FC236}">
                <a16:creationId xmlns:a16="http://schemas.microsoft.com/office/drawing/2014/main" id="{EF81CF37-B00C-4EAF-A3BC-3F409400457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5D75BD5-8B6B-4BB1-AC8C-9A40DFAE5540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cs-CZ" sz="1300"/>
          </a:p>
        </p:txBody>
      </p:sp>
      <p:sp>
        <p:nvSpPr>
          <p:cNvPr id="7171" name="Rectangle 1">
            <a:extLst>
              <a:ext uri="{FF2B5EF4-FFF2-40B4-BE49-F238E27FC236}">
                <a16:creationId xmlns:a16="http://schemas.microsoft.com/office/drawing/2014/main" id="{8C862F57-F9A3-4BB2-A6BA-48D7433BF5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2" name="Text Box 2">
            <a:extLst>
              <a:ext uri="{FF2B5EF4-FFF2-40B4-BE49-F238E27FC236}">
                <a16:creationId xmlns:a16="http://schemas.microsoft.com/office/drawing/2014/main" id="{9FE9EFD7-F435-467D-ADF2-F32B2EB74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8" y="4859338"/>
            <a:ext cx="520700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1">
            <a:extLst>
              <a:ext uri="{FF2B5EF4-FFF2-40B4-BE49-F238E27FC236}">
                <a16:creationId xmlns:a16="http://schemas.microsoft.com/office/drawing/2014/main" id="{9E1317AA-9A8E-4471-8E6F-97902078E83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B6A78D3-F57F-4D6D-8E82-D5C3DDA04C41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en-US" altLang="cs-CZ" sz="1300"/>
          </a:p>
        </p:txBody>
      </p:sp>
      <p:sp>
        <p:nvSpPr>
          <p:cNvPr id="44035" name="Rectangle 1">
            <a:extLst>
              <a:ext uri="{FF2B5EF4-FFF2-40B4-BE49-F238E27FC236}">
                <a16:creationId xmlns:a16="http://schemas.microsoft.com/office/drawing/2014/main" id="{D8763257-CF38-4447-A161-85506503C0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6" name="Text Box 2">
            <a:extLst>
              <a:ext uri="{FF2B5EF4-FFF2-40B4-BE49-F238E27FC236}">
                <a16:creationId xmlns:a16="http://schemas.microsoft.com/office/drawing/2014/main" id="{BB3A3009-E090-4DF8-AA45-9C6BC5EEC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8" y="4859338"/>
            <a:ext cx="520700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1">
            <a:extLst>
              <a:ext uri="{FF2B5EF4-FFF2-40B4-BE49-F238E27FC236}">
                <a16:creationId xmlns:a16="http://schemas.microsoft.com/office/drawing/2014/main" id="{C14DC3ED-756E-4A32-B615-8F216A9E6C4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712ABB6-107B-4B31-939E-0F48671EB235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en-US" altLang="cs-CZ" sz="1300"/>
          </a:p>
        </p:txBody>
      </p:sp>
      <p:sp>
        <p:nvSpPr>
          <p:cNvPr id="46083" name="Rectangle 1">
            <a:extLst>
              <a:ext uri="{FF2B5EF4-FFF2-40B4-BE49-F238E27FC236}">
                <a16:creationId xmlns:a16="http://schemas.microsoft.com/office/drawing/2014/main" id="{5E0438CE-DBA3-4AA8-B4BB-F11A4DF947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4" name="Text Box 2">
            <a:extLst>
              <a:ext uri="{FF2B5EF4-FFF2-40B4-BE49-F238E27FC236}">
                <a16:creationId xmlns:a16="http://schemas.microsoft.com/office/drawing/2014/main" id="{B8C70F53-E0C5-4434-BC8F-4ED0ACD34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8" y="4859338"/>
            <a:ext cx="520700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1">
            <a:extLst>
              <a:ext uri="{FF2B5EF4-FFF2-40B4-BE49-F238E27FC236}">
                <a16:creationId xmlns:a16="http://schemas.microsoft.com/office/drawing/2014/main" id="{4FF47EA1-B754-4550-AB8C-0B1E1FFDA5F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8D02ED3-A9EA-436B-A15C-ADC126380B5F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en-US" altLang="cs-CZ" sz="1300"/>
          </a:p>
        </p:txBody>
      </p:sp>
      <p:sp>
        <p:nvSpPr>
          <p:cNvPr id="48131" name="Rectangle 1">
            <a:extLst>
              <a:ext uri="{FF2B5EF4-FFF2-40B4-BE49-F238E27FC236}">
                <a16:creationId xmlns:a16="http://schemas.microsoft.com/office/drawing/2014/main" id="{E66CDB00-6F70-474E-BF68-72FFAA14AC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2" name="Text Box 2">
            <a:extLst>
              <a:ext uri="{FF2B5EF4-FFF2-40B4-BE49-F238E27FC236}">
                <a16:creationId xmlns:a16="http://schemas.microsoft.com/office/drawing/2014/main" id="{323AE108-F67F-4470-853B-E807705C7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8" y="4859338"/>
            <a:ext cx="520700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1">
            <a:extLst>
              <a:ext uri="{FF2B5EF4-FFF2-40B4-BE49-F238E27FC236}">
                <a16:creationId xmlns:a16="http://schemas.microsoft.com/office/drawing/2014/main" id="{71C77832-1A77-441D-8496-2A78A03B07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E0476B4-A9C7-47E5-9848-4A772D95C076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en-US" altLang="cs-CZ" sz="1300"/>
          </a:p>
        </p:txBody>
      </p:sp>
      <p:sp>
        <p:nvSpPr>
          <p:cNvPr id="50179" name="Rectangle 1">
            <a:extLst>
              <a:ext uri="{FF2B5EF4-FFF2-40B4-BE49-F238E27FC236}">
                <a16:creationId xmlns:a16="http://schemas.microsoft.com/office/drawing/2014/main" id="{0CC5995E-1530-4F67-8639-2E8B2C968C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80" name="Text Box 2">
            <a:extLst>
              <a:ext uri="{FF2B5EF4-FFF2-40B4-BE49-F238E27FC236}">
                <a16:creationId xmlns:a16="http://schemas.microsoft.com/office/drawing/2014/main" id="{62AFCF72-6483-462A-AAD6-6717E8007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8" y="4859338"/>
            <a:ext cx="520700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1">
            <a:extLst>
              <a:ext uri="{FF2B5EF4-FFF2-40B4-BE49-F238E27FC236}">
                <a16:creationId xmlns:a16="http://schemas.microsoft.com/office/drawing/2014/main" id="{E1B7E5E4-77E8-4EE1-9E25-4EBBC7B52B8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A6AF393-2495-49E0-88A9-354503EBF7F6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en-US" altLang="cs-CZ" sz="1300"/>
          </a:p>
        </p:txBody>
      </p:sp>
      <p:sp>
        <p:nvSpPr>
          <p:cNvPr id="52227" name="Rectangle 1">
            <a:extLst>
              <a:ext uri="{FF2B5EF4-FFF2-40B4-BE49-F238E27FC236}">
                <a16:creationId xmlns:a16="http://schemas.microsoft.com/office/drawing/2014/main" id="{DB8A2A82-4842-410D-8B6C-44AE4AE5DA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8" name="Text Box 2">
            <a:extLst>
              <a:ext uri="{FF2B5EF4-FFF2-40B4-BE49-F238E27FC236}">
                <a16:creationId xmlns:a16="http://schemas.microsoft.com/office/drawing/2014/main" id="{63594229-00E3-4B1A-823E-49561994A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8" y="4859338"/>
            <a:ext cx="520700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1">
            <a:extLst>
              <a:ext uri="{FF2B5EF4-FFF2-40B4-BE49-F238E27FC236}">
                <a16:creationId xmlns:a16="http://schemas.microsoft.com/office/drawing/2014/main" id="{105E2371-61A9-4A24-822C-36F2C6E1968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3A0A3AE-32C2-4FD2-B104-E2A8CBD86689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en-US" altLang="cs-CZ" sz="1300"/>
          </a:p>
        </p:txBody>
      </p:sp>
      <p:sp>
        <p:nvSpPr>
          <p:cNvPr id="54275" name="Rectangle 1">
            <a:extLst>
              <a:ext uri="{FF2B5EF4-FFF2-40B4-BE49-F238E27FC236}">
                <a16:creationId xmlns:a16="http://schemas.microsoft.com/office/drawing/2014/main" id="{54092C84-9904-4B89-82C7-E71EAD629C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6" name="Text Box 2">
            <a:extLst>
              <a:ext uri="{FF2B5EF4-FFF2-40B4-BE49-F238E27FC236}">
                <a16:creationId xmlns:a16="http://schemas.microsoft.com/office/drawing/2014/main" id="{4B81E5AA-7B04-4BB5-AA14-1A7AAEC80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8" y="4859338"/>
            <a:ext cx="520700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1">
            <a:extLst>
              <a:ext uri="{FF2B5EF4-FFF2-40B4-BE49-F238E27FC236}">
                <a16:creationId xmlns:a16="http://schemas.microsoft.com/office/drawing/2014/main" id="{E485C1C2-8CBC-415C-9B02-3B415993F8A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C815673-1304-43B6-B54C-8779EAD055D4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en-US" altLang="cs-CZ" sz="1300"/>
          </a:p>
        </p:txBody>
      </p:sp>
      <p:sp>
        <p:nvSpPr>
          <p:cNvPr id="56323" name="Rectangle 1">
            <a:extLst>
              <a:ext uri="{FF2B5EF4-FFF2-40B4-BE49-F238E27FC236}">
                <a16:creationId xmlns:a16="http://schemas.microsoft.com/office/drawing/2014/main" id="{9C6CEB59-AAFE-4680-9950-F2F43C14F1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4" name="Text Box 2">
            <a:extLst>
              <a:ext uri="{FF2B5EF4-FFF2-40B4-BE49-F238E27FC236}">
                <a16:creationId xmlns:a16="http://schemas.microsoft.com/office/drawing/2014/main" id="{E950F514-8449-454D-B6DD-DCCB95CA6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8" y="4859338"/>
            <a:ext cx="520700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1">
            <a:extLst>
              <a:ext uri="{FF2B5EF4-FFF2-40B4-BE49-F238E27FC236}">
                <a16:creationId xmlns:a16="http://schemas.microsoft.com/office/drawing/2014/main" id="{8F241E0D-DEEF-4B6A-B698-E8C9870E753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7971569-D207-4FA0-BCDB-0A566CD62275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en-US" altLang="cs-CZ" sz="1300"/>
          </a:p>
        </p:txBody>
      </p:sp>
      <p:sp>
        <p:nvSpPr>
          <p:cNvPr id="58371" name="Rectangle 1">
            <a:extLst>
              <a:ext uri="{FF2B5EF4-FFF2-40B4-BE49-F238E27FC236}">
                <a16:creationId xmlns:a16="http://schemas.microsoft.com/office/drawing/2014/main" id="{3DA7D13F-4A60-40F2-A401-7AF6F154E2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2" name="Text Box 2">
            <a:extLst>
              <a:ext uri="{FF2B5EF4-FFF2-40B4-BE49-F238E27FC236}">
                <a16:creationId xmlns:a16="http://schemas.microsoft.com/office/drawing/2014/main" id="{E627418E-7343-481D-8AC5-DF2372365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8" y="4859338"/>
            <a:ext cx="520700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1">
            <a:extLst>
              <a:ext uri="{FF2B5EF4-FFF2-40B4-BE49-F238E27FC236}">
                <a16:creationId xmlns:a16="http://schemas.microsoft.com/office/drawing/2014/main" id="{EE0A8AF2-DFF5-4F83-B64A-D66F1C1FCE0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01EFC1C-6C93-4CD0-8951-108F9DDEDBA3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en-US" altLang="cs-CZ" sz="1300"/>
          </a:p>
        </p:txBody>
      </p:sp>
      <p:sp>
        <p:nvSpPr>
          <p:cNvPr id="60419" name="Rectangle 1">
            <a:extLst>
              <a:ext uri="{FF2B5EF4-FFF2-40B4-BE49-F238E27FC236}">
                <a16:creationId xmlns:a16="http://schemas.microsoft.com/office/drawing/2014/main" id="{6390133C-B219-419B-BBDE-98154FD104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20" name="Text Box 2">
            <a:extLst>
              <a:ext uri="{FF2B5EF4-FFF2-40B4-BE49-F238E27FC236}">
                <a16:creationId xmlns:a16="http://schemas.microsoft.com/office/drawing/2014/main" id="{2CD04D76-54E1-4E1F-B2AA-C2946E487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8" y="4859338"/>
            <a:ext cx="520700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1">
            <a:extLst>
              <a:ext uri="{FF2B5EF4-FFF2-40B4-BE49-F238E27FC236}">
                <a16:creationId xmlns:a16="http://schemas.microsoft.com/office/drawing/2014/main" id="{A7D3255E-2E11-4247-8835-D290370FD7F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44AA5E7-2800-4480-9A87-25446D5B9C14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en-US" altLang="cs-CZ" sz="1300"/>
          </a:p>
        </p:txBody>
      </p:sp>
      <p:sp>
        <p:nvSpPr>
          <p:cNvPr id="62467" name="Rectangle 1">
            <a:extLst>
              <a:ext uri="{FF2B5EF4-FFF2-40B4-BE49-F238E27FC236}">
                <a16:creationId xmlns:a16="http://schemas.microsoft.com/office/drawing/2014/main" id="{B730BD48-4FAE-4550-ADC7-CAC6CF3EC4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8" name="Text Box 2">
            <a:extLst>
              <a:ext uri="{FF2B5EF4-FFF2-40B4-BE49-F238E27FC236}">
                <a16:creationId xmlns:a16="http://schemas.microsoft.com/office/drawing/2014/main" id="{F3E36879-3743-4D19-9EBA-9821D4E074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8" y="4859338"/>
            <a:ext cx="520700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1">
            <a:extLst>
              <a:ext uri="{FF2B5EF4-FFF2-40B4-BE49-F238E27FC236}">
                <a16:creationId xmlns:a16="http://schemas.microsoft.com/office/drawing/2014/main" id="{D210704B-6AA3-4CE4-838C-F00AF5917B6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938AE81-3627-4CA0-83DF-742C43158434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cs-CZ" sz="1300"/>
          </a:p>
        </p:txBody>
      </p:sp>
      <p:sp>
        <p:nvSpPr>
          <p:cNvPr id="9219" name="Rectangle 1">
            <a:extLst>
              <a:ext uri="{FF2B5EF4-FFF2-40B4-BE49-F238E27FC236}">
                <a16:creationId xmlns:a16="http://schemas.microsoft.com/office/drawing/2014/main" id="{06A0CB9A-FC56-4E4C-A173-630110C461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20" name="Text Box 2">
            <a:extLst>
              <a:ext uri="{FF2B5EF4-FFF2-40B4-BE49-F238E27FC236}">
                <a16:creationId xmlns:a16="http://schemas.microsoft.com/office/drawing/2014/main" id="{0C456C45-93BF-4433-9AB1-EA800EB824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8" y="4859338"/>
            <a:ext cx="520700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1">
            <a:extLst>
              <a:ext uri="{FF2B5EF4-FFF2-40B4-BE49-F238E27FC236}">
                <a16:creationId xmlns:a16="http://schemas.microsoft.com/office/drawing/2014/main" id="{E021F463-6D00-49CB-ACC6-B8DC214BD15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834563A-E40B-4570-A3F7-B40523084DF1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en-US" altLang="cs-CZ" sz="1300"/>
          </a:p>
        </p:txBody>
      </p:sp>
      <p:sp>
        <p:nvSpPr>
          <p:cNvPr id="64515" name="Rectangle 1">
            <a:extLst>
              <a:ext uri="{FF2B5EF4-FFF2-40B4-BE49-F238E27FC236}">
                <a16:creationId xmlns:a16="http://schemas.microsoft.com/office/drawing/2014/main" id="{30DA916B-6407-4EAC-8CCA-9F9E0A9206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6" name="Text Box 2">
            <a:extLst>
              <a:ext uri="{FF2B5EF4-FFF2-40B4-BE49-F238E27FC236}">
                <a16:creationId xmlns:a16="http://schemas.microsoft.com/office/drawing/2014/main" id="{46D4558E-61BA-4FA2-A2F7-6DE015B4E8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8" y="4859338"/>
            <a:ext cx="520700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1">
            <a:extLst>
              <a:ext uri="{FF2B5EF4-FFF2-40B4-BE49-F238E27FC236}">
                <a16:creationId xmlns:a16="http://schemas.microsoft.com/office/drawing/2014/main" id="{F4597D9E-D569-48A1-9999-D3DF64DA5F6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DF331C1-3568-4E6C-8C6E-49971C67681A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en-US" altLang="cs-CZ" sz="1300"/>
          </a:p>
        </p:txBody>
      </p:sp>
      <p:sp>
        <p:nvSpPr>
          <p:cNvPr id="66563" name="Rectangle 1">
            <a:extLst>
              <a:ext uri="{FF2B5EF4-FFF2-40B4-BE49-F238E27FC236}">
                <a16:creationId xmlns:a16="http://schemas.microsoft.com/office/drawing/2014/main" id="{0F11A8CD-63A6-40DA-8649-4C3721386A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4" name="Text Box 2">
            <a:extLst>
              <a:ext uri="{FF2B5EF4-FFF2-40B4-BE49-F238E27FC236}">
                <a16:creationId xmlns:a16="http://schemas.microsoft.com/office/drawing/2014/main" id="{6AD4FACA-64C0-4ABF-8FC7-5F6EA5E8E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59338"/>
            <a:ext cx="568325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1">
            <a:extLst>
              <a:ext uri="{FF2B5EF4-FFF2-40B4-BE49-F238E27FC236}">
                <a16:creationId xmlns:a16="http://schemas.microsoft.com/office/drawing/2014/main" id="{8D8AFF1B-F79E-438F-951A-6E504EA958C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C32981A-74C7-452F-854E-94E9570FFCA4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cs-CZ" sz="1300"/>
          </a:p>
        </p:txBody>
      </p:sp>
      <p:sp>
        <p:nvSpPr>
          <p:cNvPr id="11267" name="Rectangle 1">
            <a:extLst>
              <a:ext uri="{FF2B5EF4-FFF2-40B4-BE49-F238E27FC236}">
                <a16:creationId xmlns:a16="http://schemas.microsoft.com/office/drawing/2014/main" id="{E6E52CF8-9395-476E-A1FD-D887A6F8AE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8" name="Text Box 2">
            <a:extLst>
              <a:ext uri="{FF2B5EF4-FFF2-40B4-BE49-F238E27FC236}">
                <a16:creationId xmlns:a16="http://schemas.microsoft.com/office/drawing/2014/main" id="{E3F983B3-6FBC-467C-8C5D-36CF4C6B7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8" y="4859338"/>
            <a:ext cx="520700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1">
            <a:extLst>
              <a:ext uri="{FF2B5EF4-FFF2-40B4-BE49-F238E27FC236}">
                <a16:creationId xmlns:a16="http://schemas.microsoft.com/office/drawing/2014/main" id="{68019616-8E77-41C4-A924-0D828D094CE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B386C2F-41FF-4849-99CA-23C131F6639F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cs-CZ" sz="1300"/>
          </a:p>
        </p:txBody>
      </p:sp>
      <p:sp>
        <p:nvSpPr>
          <p:cNvPr id="13315" name="Rectangle 1">
            <a:extLst>
              <a:ext uri="{FF2B5EF4-FFF2-40B4-BE49-F238E27FC236}">
                <a16:creationId xmlns:a16="http://schemas.microsoft.com/office/drawing/2014/main" id="{BC4A4F7C-3441-4751-9083-0A74FBBDFE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6" name="Text Box 2">
            <a:extLst>
              <a:ext uri="{FF2B5EF4-FFF2-40B4-BE49-F238E27FC236}">
                <a16:creationId xmlns:a16="http://schemas.microsoft.com/office/drawing/2014/main" id="{F7B35161-1DCD-44A3-9BEC-DBC08ED21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8" y="4859338"/>
            <a:ext cx="520700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1">
            <a:extLst>
              <a:ext uri="{FF2B5EF4-FFF2-40B4-BE49-F238E27FC236}">
                <a16:creationId xmlns:a16="http://schemas.microsoft.com/office/drawing/2014/main" id="{E0A77469-CC15-4385-8071-D81B6FDF3FC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2032BFF-C075-4E33-8E57-D43A87BA035D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cs-CZ" sz="1300"/>
          </a:p>
        </p:txBody>
      </p:sp>
      <p:sp>
        <p:nvSpPr>
          <p:cNvPr id="15363" name="Rectangle 1">
            <a:extLst>
              <a:ext uri="{FF2B5EF4-FFF2-40B4-BE49-F238E27FC236}">
                <a16:creationId xmlns:a16="http://schemas.microsoft.com/office/drawing/2014/main" id="{B0F84012-1B34-4ECF-B052-6DFCD5EE10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Text Box 2">
            <a:extLst>
              <a:ext uri="{FF2B5EF4-FFF2-40B4-BE49-F238E27FC236}">
                <a16:creationId xmlns:a16="http://schemas.microsoft.com/office/drawing/2014/main" id="{900E96DD-626D-4AD2-B2E3-762512A7A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8" y="4859338"/>
            <a:ext cx="520700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1">
            <a:extLst>
              <a:ext uri="{FF2B5EF4-FFF2-40B4-BE49-F238E27FC236}">
                <a16:creationId xmlns:a16="http://schemas.microsoft.com/office/drawing/2014/main" id="{594758A1-2E70-43FE-8970-D96F4BB2C95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BFE341B-4780-4D7F-8F1C-E7388C4A4AEB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cs-CZ" sz="1300"/>
          </a:p>
        </p:txBody>
      </p:sp>
      <p:sp>
        <p:nvSpPr>
          <p:cNvPr id="17411" name="Rectangle 1">
            <a:extLst>
              <a:ext uri="{FF2B5EF4-FFF2-40B4-BE49-F238E27FC236}">
                <a16:creationId xmlns:a16="http://schemas.microsoft.com/office/drawing/2014/main" id="{4550F9EC-DA29-4B59-BDA2-2DD7DFA091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Text Box 2">
            <a:extLst>
              <a:ext uri="{FF2B5EF4-FFF2-40B4-BE49-F238E27FC236}">
                <a16:creationId xmlns:a16="http://schemas.microsoft.com/office/drawing/2014/main" id="{BD82BFFE-F229-4DA9-B4DC-7DEFB9F61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8" y="4859338"/>
            <a:ext cx="520700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1">
            <a:extLst>
              <a:ext uri="{FF2B5EF4-FFF2-40B4-BE49-F238E27FC236}">
                <a16:creationId xmlns:a16="http://schemas.microsoft.com/office/drawing/2014/main" id="{CB12A221-C96E-4AF2-8ADD-34E4C4F8291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2064EF7-83AD-485E-B023-502F7816F896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cs-CZ" sz="1300"/>
          </a:p>
        </p:txBody>
      </p:sp>
      <p:sp>
        <p:nvSpPr>
          <p:cNvPr id="19459" name="Rectangle 1">
            <a:extLst>
              <a:ext uri="{FF2B5EF4-FFF2-40B4-BE49-F238E27FC236}">
                <a16:creationId xmlns:a16="http://schemas.microsoft.com/office/drawing/2014/main" id="{285591FA-08B7-4E17-BD17-2C2EC51278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Text Box 2">
            <a:extLst>
              <a:ext uri="{FF2B5EF4-FFF2-40B4-BE49-F238E27FC236}">
                <a16:creationId xmlns:a16="http://schemas.microsoft.com/office/drawing/2014/main" id="{E5FA770D-1615-4B05-BBCD-A96314EFF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8" y="4859338"/>
            <a:ext cx="520700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1">
            <a:extLst>
              <a:ext uri="{FF2B5EF4-FFF2-40B4-BE49-F238E27FC236}">
                <a16:creationId xmlns:a16="http://schemas.microsoft.com/office/drawing/2014/main" id="{0FE21487-5C43-445F-BE1C-CB08A7A66BC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84188" algn="l"/>
                <a:tab pos="971550" algn="l"/>
                <a:tab pos="1457325" algn="l"/>
                <a:tab pos="1944688" algn="l"/>
                <a:tab pos="2430463" algn="l"/>
                <a:tab pos="2917825" algn="l"/>
                <a:tab pos="3403600" algn="l"/>
                <a:tab pos="3890963" algn="l"/>
                <a:tab pos="4376738" algn="l"/>
                <a:tab pos="4864100" algn="l"/>
                <a:tab pos="5349875" algn="l"/>
                <a:tab pos="5837238" algn="l"/>
                <a:tab pos="6324600" algn="l"/>
                <a:tab pos="6810375" algn="l"/>
                <a:tab pos="7297738" algn="l"/>
                <a:tab pos="7783513" algn="l"/>
                <a:tab pos="8270875" algn="l"/>
                <a:tab pos="8756650" algn="l"/>
                <a:tab pos="9244013" algn="l"/>
                <a:tab pos="97297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D10C80D-BDC8-4A43-B940-A4FFFA339133}" type="slidenum">
              <a:rPr lang="en-US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cs-CZ" sz="1300"/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678F08AA-33C1-48A5-A2EC-7441975BF8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4925" cy="38369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Text Box 2">
            <a:extLst>
              <a:ext uri="{FF2B5EF4-FFF2-40B4-BE49-F238E27FC236}">
                <a16:creationId xmlns:a16="http://schemas.microsoft.com/office/drawing/2014/main" id="{7DD7836E-5B7A-4FF1-A782-52D91A6C3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8" y="4859338"/>
            <a:ext cx="520700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CB2BA27-C4B5-4922-8968-8258DE89D71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CB6BF-2D18-40FF-98D8-AFBBC02D9B46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623922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29EC28A-6B42-4592-84FD-D160A9A1A7E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65EBE-12C1-4DDD-8CEE-D3C7D65941CF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00195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4638" y="274638"/>
            <a:ext cx="2054225" cy="58435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5038" cy="58435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36DF51-C66D-4D9D-B18D-21997D5439E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24904-8673-413B-914C-3B5BD010086A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082946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F11B862-9A75-47EC-A706-304FCA38F64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BBA7C-2062-4230-8773-99A0CDDAE2BF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141481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8D0149-0E0F-4953-9A6B-11C60786685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72111-6170-41E2-B568-B28AA13095C8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031615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3838" cy="4518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600200"/>
            <a:ext cx="4035425" cy="4518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CA691D-9AC9-4051-A5F5-59CA377B69E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A29AA-BAEA-44A8-AB57-D426C9314E5C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875575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7743ED5-4CC8-46BF-9E22-0E5F531F5DA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D18DD-D36F-433E-816C-5A5CD8E0824F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34017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1BF11F4-B1C0-4C0D-8138-95A0C8F3198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E0FB9-EF7B-4601-AEAA-6BB699A8D225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919529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1F3AB3B0-5E64-47F8-82EC-38B48DA45E0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B4ED8-482A-4A77-8759-6118D93B17E1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063407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982E1A-90F3-4001-BF55-337BDDA90A8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BA6EF-0D88-4A58-A4DE-88B926BDE98B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65931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22C269-52D7-41D3-A350-B248F7E4D5F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146DC-7A42-4292-87AE-15771760E2E4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97999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063B8290-622C-4789-B699-C122B4DFA7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23D7DD68-40AA-42EC-889C-5FCF5B130B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686B0DFF-CC27-425A-9517-B16E8F965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43A8A351-F87B-4CC1-BCB3-98BEAA8B74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620476D6-3D73-4139-BF7A-42F395E6D22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25663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A2B538E-EE6E-41E6-82E1-F99773C67E80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amado003@umn.edu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ncdd.org/extra/publications/friends.pdf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qualitymall.org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>
            <a:extLst>
              <a:ext uri="{FF2B5EF4-FFF2-40B4-BE49-F238E27FC236}">
                <a16:creationId xmlns:a16="http://schemas.microsoft.com/office/drawing/2014/main" id="{92C13890-FC31-4033-A63C-4DAAF0F61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733800"/>
            <a:ext cx="762000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en-US" altLang="cs-CZ" u="none">
                <a:cs typeface="Calibri" panose="020F0502020204030204" pitchFamily="34" charset="0"/>
              </a:rPr>
              <a:t>Propojování osob se zdravotním postižením se členy komunity</a:t>
            </a:r>
          </a:p>
          <a:p>
            <a:pPr algn="ctr">
              <a:lnSpc>
                <a:spcPct val="50000"/>
              </a:lnSpc>
              <a:spcBef>
                <a:spcPts val="1500"/>
              </a:spcBef>
              <a:buClrTx/>
              <a:buFontTx/>
              <a:buNone/>
            </a:pPr>
            <a:endParaRPr lang="en-US" altLang="cs-CZ" sz="2400" u="none">
              <a:cs typeface="Calibri" panose="020F0502020204030204" pitchFamily="34" charset="0"/>
            </a:endParaRPr>
          </a:p>
          <a:p>
            <a:pPr algn="ctr">
              <a:lnSpc>
                <a:spcPct val="50000"/>
              </a:lnSpc>
              <a:spcBef>
                <a:spcPts val="1500"/>
              </a:spcBef>
              <a:buClrTx/>
              <a:buFontTx/>
              <a:buNone/>
            </a:pPr>
            <a:r>
              <a:rPr lang="en-US" altLang="cs-CZ" sz="2400" u="none">
                <a:cs typeface="Calibri" panose="020F0502020204030204" pitchFamily="34" charset="0"/>
              </a:rPr>
              <a:t>Angela Novak Amado, Ph.D.</a:t>
            </a:r>
          </a:p>
        </p:txBody>
      </p:sp>
      <p:pic>
        <p:nvPicPr>
          <p:cNvPr id="4099" name="Picture 2">
            <a:extLst>
              <a:ext uri="{FF2B5EF4-FFF2-40B4-BE49-F238E27FC236}">
                <a16:creationId xmlns:a16="http://schemas.microsoft.com/office/drawing/2014/main" id="{E63EC08F-7F60-4A6E-AFDE-B5DE655984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57200"/>
            <a:ext cx="3657600" cy="299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>
            <a:extLst>
              <a:ext uri="{FF2B5EF4-FFF2-40B4-BE49-F238E27FC236}">
                <a16:creationId xmlns:a16="http://schemas.microsoft.com/office/drawing/2014/main" id="{A1685FF8-6F3B-42EE-B271-207CAF5C6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cs-CZ" altLang="cs-CZ" sz="3200" b="1" u="none" dirty="0">
                <a:latin typeface="+mj-lt"/>
              </a:rPr>
              <a:t>SEDM </a:t>
            </a:r>
            <a:r>
              <a:rPr lang="en-US" altLang="cs-CZ" sz="3200" b="1" u="none" dirty="0">
                <a:latin typeface="+mj-lt"/>
              </a:rPr>
              <a:t>PŘÍSTUPŮ K VYTVÁŘENÍ VAZEB</a:t>
            </a:r>
          </a:p>
        </p:txBody>
      </p:sp>
      <p:sp>
        <p:nvSpPr>
          <p:cNvPr id="12290" name="Text Box 2">
            <a:extLst>
              <a:ext uri="{FF2B5EF4-FFF2-40B4-BE49-F238E27FC236}">
                <a16:creationId xmlns:a16="http://schemas.microsoft.com/office/drawing/2014/main" id="{26D3979B-4BA6-42C1-B34F-CE6424A07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813" y="1557338"/>
            <a:ext cx="8686800" cy="485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81000" indent="-373063">
              <a:tabLst>
                <a:tab pos="381000" algn="l"/>
                <a:tab pos="828675" algn="l"/>
                <a:tab pos="1277938" algn="l"/>
                <a:tab pos="1727200" algn="l"/>
                <a:tab pos="2176463" algn="l"/>
                <a:tab pos="2625725" algn="l"/>
                <a:tab pos="3074988" algn="l"/>
                <a:tab pos="3524250" algn="l"/>
                <a:tab pos="3973513" algn="l"/>
                <a:tab pos="4422775" algn="l"/>
                <a:tab pos="4872038" algn="l"/>
                <a:tab pos="5321300" algn="l"/>
                <a:tab pos="5770563" algn="l"/>
                <a:tab pos="6219825" algn="l"/>
                <a:tab pos="6669088" algn="l"/>
                <a:tab pos="7118350" algn="l"/>
                <a:tab pos="7567613" algn="l"/>
                <a:tab pos="8016875" algn="l"/>
                <a:tab pos="8466138" algn="l"/>
                <a:tab pos="8915400" algn="l"/>
                <a:tab pos="9364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 marL="457200">
              <a:tabLst>
                <a:tab pos="381000" algn="l"/>
                <a:tab pos="828675" algn="l"/>
                <a:tab pos="1277938" algn="l"/>
                <a:tab pos="1727200" algn="l"/>
                <a:tab pos="2176463" algn="l"/>
                <a:tab pos="2625725" algn="l"/>
                <a:tab pos="3074988" algn="l"/>
                <a:tab pos="3524250" algn="l"/>
                <a:tab pos="3973513" algn="l"/>
                <a:tab pos="4422775" algn="l"/>
                <a:tab pos="4872038" algn="l"/>
                <a:tab pos="5321300" algn="l"/>
                <a:tab pos="5770563" algn="l"/>
                <a:tab pos="6219825" algn="l"/>
                <a:tab pos="6669088" algn="l"/>
                <a:tab pos="7118350" algn="l"/>
                <a:tab pos="7567613" algn="l"/>
                <a:tab pos="8016875" algn="l"/>
                <a:tab pos="8466138" algn="l"/>
                <a:tab pos="8915400" algn="l"/>
                <a:tab pos="9364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381000" algn="l"/>
                <a:tab pos="828675" algn="l"/>
                <a:tab pos="1277938" algn="l"/>
                <a:tab pos="1727200" algn="l"/>
                <a:tab pos="2176463" algn="l"/>
                <a:tab pos="2625725" algn="l"/>
                <a:tab pos="3074988" algn="l"/>
                <a:tab pos="3524250" algn="l"/>
                <a:tab pos="3973513" algn="l"/>
                <a:tab pos="4422775" algn="l"/>
                <a:tab pos="4872038" algn="l"/>
                <a:tab pos="5321300" algn="l"/>
                <a:tab pos="5770563" algn="l"/>
                <a:tab pos="6219825" algn="l"/>
                <a:tab pos="6669088" algn="l"/>
                <a:tab pos="7118350" algn="l"/>
                <a:tab pos="7567613" algn="l"/>
                <a:tab pos="8016875" algn="l"/>
                <a:tab pos="8466138" algn="l"/>
                <a:tab pos="8915400" algn="l"/>
                <a:tab pos="9364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381000" algn="l"/>
                <a:tab pos="828675" algn="l"/>
                <a:tab pos="1277938" algn="l"/>
                <a:tab pos="1727200" algn="l"/>
                <a:tab pos="2176463" algn="l"/>
                <a:tab pos="2625725" algn="l"/>
                <a:tab pos="3074988" algn="l"/>
                <a:tab pos="3524250" algn="l"/>
                <a:tab pos="3973513" algn="l"/>
                <a:tab pos="4422775" algn="l"/>
                <a:tab pos="4872038" algn="l"/>
                <a:tab pos="5321300" algn="l"/>
                <a:tab pos="5770563" algn="l"/>
                <a:tab pos="6219825" algn="l"/>
                <a:tab pos="6669088" algn="l"/>
                <a:tab pos="7118350" algn="l"/>
                <a:tab pos="7567613" algn="l"/>
                <a:tab pos="8016875" algn="l"/>
                <a:tab pos="8466138" algn="l"/>
                <a:tab pos="8915400" algn="l"/>
                <a:tab pos="9364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381000" algn="l"/>
                <a:tab pos="828675" algn="l"/>
                <a:tab pos="1277938" algn="l"/>
                <a:tab pos="1727200" algn="l"/>
                <a:tab pos="2176463" algn="l"/>
                <a:tab pos="2625725" algn="l"/>
                <a:tab pos="3074988" algn="l"/>
                <a:tab pos="3524250" algn="l"/>
                <a:tab pos="3973513" algn="l"/>
                <a:tab pos="4422775" algn="l"/>
                <a:tab pos="4872038" algn="l"/>
                <a:tab pos="5321300" algn="l"/>
                <a:tab pos="5770563" algn="l"/>
                <a:tab pos="6219825" algn="l"/>
                <a:tab pos="6669088" algn="l"/>
                <a:tab pos="7118350" algn="l"/>
                <a:tab pos="7567613" algn="l"/>
                <a:tab pos="8016875" algn="l"/>
                <a:tab pos="8466138" algn="l"/>
                <a:tab pos="8915400" algn="l"/>
                <a:tab pos="9364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1000" algn="l"/>
                <a:tab pos="828675" algn="l"/>
                <a:tab pos="1277938" algn="l"/>
                <a:tab pos="1727200" algn="l"/>
                <a:tab pos="2176463" algn="l"/>
                <a:tab pos="2625725" algn="l"/>
                <a:tab pos="3074988" algn="l"/>
                <a:tab pos="3524250" algn="l"/>
                <a:tab pos="3973513" algn="l"/>
                <a:tab pos="4422775" algn="l"/>
                <a:tab pos="4872038" algn="l"/>
                <a:tab pos="5321300" algn="l"/>
                <a:tab pos="5770563" algn="l"/>
                <a:tab pos="6219825" algn="l"/>
                <a:tab pos="6669088" algn="l"/>
                <a:tab pos="7118350" algn="l"/>
                <a:tab pos="7567613" algn="l"/>
                <a:tab pos="8016875" algn="l"/>
                <a:tab pos="8466138" algn="l"/>
                <a:tab pos="8915400" algn="l"/>
                <a:tab pos="9364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1000" algn="l"/>
                <a:tab pos="828675" algn="l"/>
                <a:tab pos="1277938" algn="l"/>
                <a:tab pos="1727200" algn="l"/>
                <a:tab pos="2176463" algn="l"/>
                <a:tab pos="2625725" algn="l"/>
                <a:tab pos="3074988" algn="l"/>
                <a:tab pos="3524250" algn="l"/>
                <a:tab pos="3973513" algn="l"/>
                <a:tab pos="4422775" algn="l"/>
                <a:tab pos="4872038" algn="l"/>
                <a:tab pos="5321300" algn="l"/>
                <a:tab pos="5770563" algn="l"/>
                <a:tab pos="6219825" algn="l"/>
                <a:tab pos="6669088" algn="l"/>
                <a:tab pos="7118350" algn="l"/>
                <a:tab pos="7567613" algn="l"/>
                <a:tab pos="8016875" algn="l"/>
                <a:tab pos="8466138" algn="l"/>
                <a:tab pos="8915400" algn="l"/>
                <a:tab pos="9364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1000" algn="l"/>
                <a:tab pos="828675" algn="l"/>
                <a:tab pos="1277938" algn="l"/>
                <a:tab pos="1727200" algn="l"/>
                <a:tab pos="2176463" algn="l"/>
                <a:tab pos="2625725" algn="l"/>
                <a:tab pos="3074988" algn="l"/>
                <a:tab pos="3524250" algn="l"/>
                <a:tab pos="3973513" algn="l"/>
                <a:tab pos="4422775" algn="l"/>
                <a:tab pos="4872038" algn="l"/>
                <a:tab pos="5321300" algn="l"/>
                <a:tab pos="5770563" algn="l"/>
                <a:tab pos="6219825" algn="l"/>
                <a:tab pos="6669088" algn="l"/>
                <a:tab pos="7118350" algn="l"/>
                <a:tab pos="7567613" algn="l"/>
                <a:tab pos="8016875" algn="l"/>
                <a:tab pos="8466138" algn="l"/>
                <a:tab pos="8915400" algn="l"/>
                <a:tab pos="9364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1000" algn="l"/>
                <a:tab pos="828675" algn="l"/>
                <a:tab pos="1277938" algn="l"/>
                <a:tab pos="1727200" algn="l"/>
                <a:tab pos="2176463" algn="l"/>
                <a:tab pos="2625725" algn="l"/>
                <a:tab pos="3074988" algn="l"/>
                <a:tab pos="3524250" algn="l"/>
                <a:tab pos="3973513" algn="l"/>
                <a:tab pos="4422775" algn="l"/>
                <a:tab pos="4872038" algn="l"/>
                <a:tab pos="5321300" algn="l"/>
                <a:tab pos="5770563" algn="l"/>
                <a:tab pos="6219825" algn="l"/>
                <a:tab pos="6669088" algn="l"/>
                <a:tab pos="7118350" algn="l"/>
                <a:tab pos="7567613" algn="l"/>
                <a:tab pos="8016875" algn="l"/>
                <a:tab pos="8466138" algn="l"/>
                <a:tab pos="8915400" algn="l"/>
                <a:tab pos="9364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ts val="2200"/>
              </a:lnSpc>
              <a:spcBef>
                <a:spcPts val="600"/>
              </a:spcBef>
              <a:buSzPct val="100000"/>
              <a:defRPr/>
            </a:pPr>
            <a:r>
              <a:rPr lang="en-US" altLang="cs-CZ" b="1" i="1" u="none" dirty="0" err="1">
                <a:latin typeface="Calibri" pitchFamily="32" charset="0"/>
              </a:rPr>
              <a:t>Kde</a:t>
            </a:r>
            <a:r>
              <a:rPr lang="en-US" altLang="cs-CZ" b="1" i="1" u="none" dirty="0">
                <a:latin typeface="Calibri" pitchFamily="32" charset="0"/>
              </a:rPr>
              <a:t> </a:t>
            </a:r>
            <a:r>
              <a:rPr lang="en-US" altLang="cs-CZ" b="1" i="1" u="none" dirty="0" err="1">
                <a:latin typeface="Calibri" pitchFamily="32" charset="0"/>
              </a:rPr>
              <a:t>jsou</a:t>
            </a:r>
            <a:r>
              <a:rPr lang="en-US" altLang="cs-CZ" b="1" i="1" u="none" dirty="0">
                <a:latin typeface="Calibri" pitchFamily="32" charset="0"/>
              </a:rPr>
              <a:t> </a:t>
            </a:r>
            <a:r>
              <a:rPr lang="en-US" altLang="cs-CZ" b="1" i="1" u="none" dirty="0" err="1">
                <a:latin typeface="Calibri" pitchFamily="32" charset="0"/>
              </a:rPr>
              <a:t>příležitosti</a:t>
            </a:r>
            <a:r>
              <a:rPr lang="en-US" altLang="cs-CZ" b="1" i="1" u="none" dirty="0">
                <a:latin typeface="Calibri" pitchFamily="32" charset="0"/>
              </a:rPr>
              <a:t> pro </a:t>
            </a:r>
            <a:r>
              <a:rPr lang="en-US" altLang="cs-CZ" b="1" i="1" u="none" dirty="0" err="1">
                <a:latin typeface="Calibri" pitchFamily="32" charset="0"/>
              </a:rPr>
              <a:t>navázání</a:t>
            </a:r>
            <a:r>
              <a:rPr lang="en-US" altLang="cs-CZ" b="1" i="1" u="none" dirty="0">
                <a:latin typeface="Calibri" pitchFamily="32" charset="0"/>
              </a:rPr>
              <a:t> </a:t>
            </a:r>
            <a:r>
              <a:rPr lang="en-US" altLang="cs-CZ" b="1" i="1" u="none" dirty="0" err="1">
                <a:latin typeface="Calibri" pitchFamily="32" charset="0"/>
              </a:rPr>
              <a:t>vztahů</a:t>
            </a:r>
            <a:r>
              <a:rPr lang="en-US" altLang="cs-CZ" b="1" i="1" u="none" dirty="0">
                <a:latin typeface="Calibri" pitchFamily="32" charset="0"/>
              </a:rPr>
              <a:t>? S </a:t>
            </a:r>
            <a:r>
              <a:rPr lang="en-US" altLang="cs-CZ" b="1" i="1" u="none" dirty="0" err="1">
                <a:latin typeface="Calibri" pitchFamily="32" charset="0"/>
              </a:rPr>
              <a:t>kým</a:t>
            </a:r>
            <a:r>
              <a:rPr lang="en-US" altLang="cs-CZ" b="1" i="1" u="none" dirty="0">
                <a:latin typeface="Calibri" pitchFamily="32" charset="0"/>
              </a:rPr>
              <a:t> se tam </a:t>
            </a:r>
            <a:r>
              <a:rPr lang="en-US" altLang="cs-CZ" b="1" i="1" u="none" dirty="0" err="1">
                <a:latin typeface="Calibri" pitchFamily="32" charset="0"/>
              </a:rPr>
              <a:t>osoba</a:t>
            </a:r>
            <a:r>
              <a:rPr lang="en-US" altLang="cs-CZ" b="1" i="1" u="none" dirty="0">
                <a:latin typeface="Calibri" pitchFamily="32" charset="0"/>
              </a:rPr>
              <a:t> </a:t>
            </a:r>
            <a:r>
              <a:rPr lang="en-US" altLang="cs-CZ" b="1" i="1" u="none" dirty="0" err="1">
                <a:latin typeface="Calibri" pitchFamily="32" charset="0"/>
              </a:rPr>
              <a:t>seznámí</a:t>
            </a:r>
            <a:r>
              <a:rPr lang="en-US" altLang="cs-CZ" b="1" i="1" u="none" dirty="0">
                <a:latin typeface="Calibri" pitchFamily="32" charset="0"/>
              </a:rPr>
              <a:t>?</a:t>
            </a:r>
          </a:p>
          <a:p>
            <a:pPr algn="ctr" eaLnBrk="1" hangingPunct="1">
              <a:lnSpc>
                <a:spcPts val="2200"/>
              </a:lnSpc>
              <a:spcBef>
                <a:spcPts val="600"/>
              </a:spcBef>
              <a:buSzPct val="100000"/>
              <a:defRPr/>
            </a:pPr>
            <a:endParaRPr lang="en-US" altLang="cs-CZ" b="1" i="1" dirty="0">
              <a:latin typeface="Calibri" pitchFamily="32" charset="0"/>
            </a:endParaRPr>
          </a:p>
          <a:p>
            <a:pPr marL="914400" lvl="1" indent="-457200" eaLnBrk="1" hangingPunct="1">
              <a:lnSpc>
                <a:spcPts val="2200"/>
              </a:lnSpc>
              <a:spcBef>
                <a:spcPts val="600"/>
              </a:spcBef>
              <a:buSzPct val="100000"/>
              <a:buFontTx/>
              <a:buAutoNum type="alphaUcPeriod"/>
              <a:defRPr/>
            </a:pPr>
            <a:r>
              <a:rPr lang="en-US" altLang="cs-CZ" b="1" u="none" dirty="0">
                <a:latin typeface="Calibri" pitchFamily="32" charset="0"/>
              </a:rPr>
              <a:t>VYTVÁŘENÍ VAZEB NA ZÁKLADĚ “DARŮ” A ZÁJMŮ</a:t>
            </a:r>
            <a:endParaRPr lang="cs-CZ" altLang="cs-CZ" b="1" u="none" dirty="0">
              <a:latin typeface="Calibri" pitchFamily="32" charset="0"/>
            </a:endParaRPr>
          </a:p>
          <a:p>
            <a:pPr lvl="1" indent="0" eaLnBrk="1" hangingPunct="1">
              <a:lnSpc>
                <a:spcPts val="2200"/>
              </a:lnSpc>
              <a:spcBef>
                <a:spcPts val="600"/>
              </a:spcBef>
              <a:buSzPct val="100000"/>
              <a:buFont typeface="Times New Roman" pitchFamily="16" charset="0"/>
              <a:buNone/>
              <a:defRPr/>
            </a:pPr>
            <a:r>
              <a:rPr lang="en-US" altLang="cs-CZ" sz="2000" u="none" dirty="0">
                <a:latin typeface="Calibri" pitchFamily="32" charset="0"/>
              </a:rPr>
              <a:t> </a:t>
            </a:r>
          </a:p>
          <a:p>
            <a:pPr marL="914400" lvl="1" indent="-457200" eaLnBrk="1" hangingPunct="1">
              <a:lnSpc>
                <a:spcPts val="22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Calibri" pitchFamily="32" charset="0"/>
              </a:rPr>
              <a:t>Kde</a:t>
            </a:r>
            <a:r>
              <a:rPr lang="en-US" altLang="cs-CZ" u="none" dirty="0">
                <a:latin typeface="Calibri" pitchFamily="32" charset="0"/>
              </a:rPr>
              <a:t> se </a:t>
            </a:r>
            <a:r>
              <a:rPr lang="en-US" altLang="cs-CZ" u="none" dirty="0" err="1">
                <a:latin typeface="Calibri" pitchFamily="32" charset="0"/>
              </a:rPr>
              <a:t>nacházejí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lidé</a:t>
            </a:r>
            <a:r>
              <a:rPr lang="en-US" altLang="cs-CZ" u="none" dirty="0">
                <a:latin typeface="Calibri" pitchFamily="32" charset="0"/>
              </a:rPr>
              <a:t>, </a:t>
            </a:r>
            <a:r>
              <a:rPr lang="en-US" altLang="cs-CZ" u="none" dirty="0" err="1">
                <a:latin typeface="Calibri" pitchFamily="32" charset="0"/>
              </a:rPr>
              <a:t>kteří</a:t>
            </a:r>
            <a:r>
              <a:rPr lang="en-US" altLang="cs-CZ" u="none" dirty="0">
                <a:latin typeface="Calibri" pitchFamily="32" charset="0"/>
              </a:rPr>
              <a:t> by </a:t>
            </a:r>
            <a:r>
              <a:rPr lang="en-US" altLang="cs-CZ" u="none" dirty="0" err="1">
                <a:latin typeface="Calibri" pitchFamily="32" charset="0"/>
              </a:rPr>
              <a:t>ocenili</a:t>
            </a:r>
            <a:r>
              <a:rPr lang="en-US" altLang="cs-CZ" u="none" dirty="0">
                <a:latin typeface="Calibri" pitchFamily="32" charset="0"/>
              </a:rPr>
              <a:t>, </a:t>
            </a:r>
            <a:r>
              <a:rPr lang="en-US" altLang="cs-CZ" u="none" dirty="0" err="1">
                <a:latin typeface="Calibri" pitchFamily="32" charset="0"/>
              </a:rPr>
              <a:t>kdyby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měli</a:t>
            </a:r>
            <a:r>
              <a:rPr lang="en-US" altLang="cs-CZ" u="none" dirty="0">
                <a:latin typeface="Calibri" pitchFamily="32" charset="0"/>
              </a:rPr>
              <a:t> “</a:t>
            </a:r>
            <a:r>
              <a:rPr lang="en-US" altLang="cs-CZ" u="none" dirty="0" err="1">
                <a:latin typeface="Calibri" pitchFamily="32" charset="0"/>
              </a:rPr>
              <a:t>dary</a:t>
            </a:r>
            <a:r>
              <a:rPr lang="en-US" altLang="cs-CZ" u="none" dirty="0">
                <a:latin typeface="Calibri" pitchFamily="32" charset="0"/>
              </a:rPr>
              <a:t>” </a:t>
            </a:r>
            <a:r>
              <a:rPr lang="en-US" altLang="cs-CZ" u="none" dirty="0" err="1">
                <a:latin typeface="Calibri" pitchFamily="32" charset="0"/>
              </a:rPr>
              <a:t>této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osoby</a:t>
            </a:r>
            <a:r>
              <a:rPr lang="en-US" altLang="cs-CZ" u="none" dirty="0">
                <a:latin typeface="Calibri" pitchFamily="32" charset="0"/>
              </a:rPr>
              <a:t>?</a:t>
            </a:r>
          </a:p>
          <a:p>
            <a:pPr marL="914400" lvl="1" indent="-457200" eaLnBrk="1" hangingPunct="1">
              <a:lnSpc>
                <a:spcPts val="2200"/>
              </a:lnSpc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Calibri" pitchFamily="32" charset="0"/>
              </a:rPr>
              <a:t>Kde</a:t>
            </a:r>
            <a:r>
              <a:rPr lang="en-US" altLang="cs-CZ" u="none" dirty="0">
                <a:latin typeface="Calibri" pitchFamily="32" charset="0"/>
              </a:rPr>
              <a:t> v </a:t>
            </a:r>
            <a:r>
              <a:rPr lang="en-US" altLang="cs-CZ" u="none" dirty="0" err="1">
                <a:latin typeface="Calibri" pitchFamily="32" charset="0"/>
              </a:rPr>
              <a:t>této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komunitě</a:t>
            </a:r>
            <a:r>
              <a:rPr lang="en-US" altLang="cs-CZ" u="none" dirty="0">
                <a:latin typeface="Calibri" pitchFamily="32" charset="0"/>
              </a:rPr>
              <a:t> se </a:t>
            </a:r>
            <a:r>
              <a:rPr lang="en-US" altLang="cs-CZ" u="none" dirty="0" err="1">
                <a:latin typeface="Calibri" pitchFamily="32" charset="0"/>
              </a:rPr>
              <a:t>lidé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věnují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některému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ze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zájmů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dané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osoby</a:t>
            </a:r>
            <a:r>
              <a:rPr lang="en-US" altLang="cs-CZ" u="none" dirty="0">
                <a:latin typeface="Calibri" pitchFamily="32" charset="0"/>
              </a:rPr>
              <a:t>? </a:t>
            </a:r>
            <a:r>
              <a:rPr lang="en-US" altLang="cs-CZ" u="none" dirty="0" err="1">
                <a:latin typeface="Calibri" pitchFamily="32" charset="0"/>
              </a:rPr>
              <a:t>Kteří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lidé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mají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stejný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zájem</a:t>
            </a:r>
            <a:r>
              <a:rPr lang="en-US" altLang="cs-CZ" u="none" dirty="0">
                <a:latin typeface="Calibri" pitchFamily="32" charset="0"/>
              </a:rPr>
              <a:t>?</a:t>
            </a:r>
          </a:p>
          <a:p>
            <a:pPr lvl="1" indent="0" eaLnBrk="1" hangingPunct="1">
              <a:lnSpc>
                <a:spcPts val="2200"/>
              </a:lnSpc>
              <a:spcBef>
                <a:spcPts val="600"/>
              </a:spcBef>
              <a:buSzPct val="100000"/>
              <a:defRPr/>
            </a:pPr>
            <a:endParaRPr lang="en-US" altLang="cs-CZ" sz="2000" u="none" dirty="0">
              <a:latin typeface="Calibri" pitchFamily="32" charset="0"/>
            </a:endParaRPr>
          </a:p>
          <a:p>
            <a:pPr lvl="1" indent="0" eaLnBrk="1" hangingPunct="1">
              <a:lnSpc>
                <a:spcPts val="2200"/>
              </a:lnSpc>
              <a:spcBef>
                <a:spcPts val="600"/>
              </a:spcBef>
              <a:buSzPct val="100000"/>
              <a:defRPr/>
            </a:pPr>
            <a:r>
              <a:rPr lang="en-US" altLang="cs-CZ" b="1" u="none" dirty="0">
                <a:latin typeface="Calibri" pitchFamily="32" charset="0"/>
              </a:rPr>
              <a:t>B.  VYTVÁŘENÍ VAZEB S JEDNOTLIVÝMI ČLENY KOMUNITY</a:t>
            </a:r>
          </a:p>
          <a:p>
            <a:pPr marL="914400" lvl="1" indent="-457200" eaLnBrk="1" hangingPunct="1">
              <a:lnSpc>
                <a:spcPts val="2200"/>
              </a:lnSpc>
              <a:spcBef>
                <a:spcPts val="600"/>
              </a:spcBef>
              <a:buSzPct val="100000"/>
              <a:buFont typeface="+mj-lt"/>
              <a:buAutoNum type="arabicPeriod" startAt="3"/>
              <a:defRPr/>
            </a:pPr>
            <a:r>
              <a:rPr lang="en-US" altLang="cs-CZ" u="none" dirty="0" err="1">
                <a:latin typeface="Calibri" pitchFamily="32" charset="0"/>
              </a:rPr>
              <a:t>Koho</a:t>
            </a:r>
            <a:r>
              <a:rPr lang="en-US" altLang="cs-CZ" u="none" dirty="0">
                <a:latin typeface="Calibri" pitchFamily="32" charset="0"/>
              </a:rPr>
              <a:t> z </a:t>
            </a:r>
            <a:r>
              <a:rPr lang="en-US" altLang="cs-CZ" u="none" dirty="0" err="1">
                <a:latin typeface="Calibri" pitchFamily="32" charset="0"/>
              </a:rPr>
              <a:t>lidí</a:t>
            </a:r>
            <a:r>
              <a:rPr lang="en-US" altLang="cs-CZ" u="none" dirty="0">
                <a:latin typeface="Calibri" pitchFamily="32" charset="0"/>
              </a:rPr>
              <a:t>, </a:t>
            </a:r>
            <a:r>
              <a:rPr lang="en-US" altLang="cs-CZ" u="none" dirty="0" err="1">
                <a:latin typeface="Calibri" pitchFamily="32" charset="0"/>
              </a:rPr>
              <a:t>jež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daná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osoba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již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zná</a:t>
            </a:r>
            <a:r>
              <a:rPr lang="en-US" altLang="cs-CZ" u="none" dirty="0">
                <a:latin typeface="Calibri" pitchFamily="32" charset="0"/>
              </a:rPr>
              <a:t>, by </a:t>
            </a:r>
            <a:r>
              <a:rPr lang="en-US" altLang="cs-CZ" u="none" dirty="0" err="1">
                <a:latin typeface="Calibri" pitchFamily="32" charset="0"/>
              </a:rPr>
              <a:t>bylo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možné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požádat</a:t>
            </a:r>
            <a:r>
              <a:rPr lang="en-US" altLang="cs-CZ" u="none" dirty="0">
                <a:latin typeface="Calibri" pitchFamily="32" charset="0"/>
              </a:rPr>
              <a:t>, aby </a:t>
            </a:r>
            <a:r>
              <a:rPr lang="en-US" altLang="cs-CZ" u="none" dirty="0" err="1">
                <a:latin typeface="Calibri" pitchFamily="32" charset="0"/>
              </a:rPr>
              <a:t>ji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poznal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blíže</a:t>
            </a:r>
            <a:r>
              <a:rPr lang="en-US" altLang="cs-CZ" u="none" dirty="0">
                <a:latin typeface="Calibri" pitchFamily="32" charset="0"/>
              </a:rPr>
              <a:t>? </a:t>
            </a:r>
          </a:p>
          <a:p>
            <a:pPr marL="914400" lvl="1" indent="-457200" eaLnBrk="1" hangingPunct="1">
              <a:lnSpc>
                <a:spcPts val="2200"/>
              </a:lnSpc>
              <a:spcBef>
                <a:spcPts val="600"/>
              </a:spcBef>
              <a:buSzPct val="100000"/>
              <a:buFont typeface="+mj-lt"/>
              <a:buAutoNum type="arabicPeriod" startAt="3"/>
              <a:defRPr/>
            </a:pPr>
            <a:r>
              <a:rPr lang="en-US" altLang="cs-CZ" u="none" dirty="0" err="1">
                <a:latin typeface="Calibri" pitchFamily="32" charset="0"/>
              </a:rPr>
              <a:t>Kde</a:t>
            </a:r>
            <a:r>
              <a:rPr lang="en-US" altLang="cs-CZ" u="none" dirty="0">
                <a:latin typeface="Calibri" pitchFamily="32" charset="0"/>
              </a:rPr>
              <a:t> by </a:t>
            </a:r>
            <a:r>
              <a:rPr lang="en-US" altLang="cs-CZ" u="none" dirty="0" err="1">
                <a:latin typeface="Calibri" pitchFamily="32" charset="0"/>
              </a:rPr>
              <a:t>bylo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možné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najít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zainteresovaného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člověka</a:t>
            </a:r>
            <a:r>
              <a:rPr lang="en-US" altLang="cs-CZ" u="none" dirty="0">
                <a:latin typeface="Calibri" pitchFamily="32" charset="0"/>
              </a:rPr>
              <a:t>, </a:t>
            </a:r>
            <a:r>
              <a:rPr lang="en-US" altLang="cs-CZ" u="none" dirty="0" err="1">
                <a:latin typeface="Calibri" pitchFamily="32" charset="0"/>
              </a:rPr>
              <a:t>jehož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bychom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mohli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požádat</a:t>
            </a:r>
            <a:r>
              <a:rPr lang="en-US" altLang="cs-CZ" u="none" dirty="0">
                <a:latin typeface="Calibri" pitchFamily="32" charset="0"/>
              </a:rPr>
              <a:t>, aby </a:t>
            </a:r>
            <a:r>
              <a:rPr lang="en-US" altLang="cs-CZ" u="none" dirty="0" err="1">
                <a:latin typeface="Calibri" pitchFamily="32" charset="0"/>
              </a:rPr>
              <a:t>danou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osobu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poznal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blíže</a:t>
            </a:r>
            <a:r>
              <a:rPr lang="en-US" altLang="cs-CZ" u="none" dirty="0">
                <a:latin typeface="Calibri" pitchFamily="32" charset="0"/>
              </a:rPr>
              <a:t>? </a:t>
            </a:r>
          </a:p>
          <a:p>
            <a:pPr lvl="1" indent="0" eaLnBrk="1" hangingPunct="1">
              <a:lnSpc>
                <a:spcPts val="2200"/>
              </a:lnSpc>
              <a:spcBef>
                <a:spcPts val="600"/>
              </a:spcBef>
              <a:buSzPct val="100000"/>
              <a:defRPr/>
            </a:pPr>
            <a:endParaRPr lang="en-US" altLang="cs-CZ" dirty="0">
              <a:latin typeface="Calibri" pitchFamily="32" charset="0"/>
            </a:endParaRPr>
          </a:p>
          <a:p>
            <a:pPr lvl="1" indent="0" eaLnBrk="1" hangingPunct="1">
              <a:lnSpc>
                <a:spcPts val="2200"/>
              </a:lnSpc>
              <a:spcBef>
                <a:spcPts val="600"/>
              </a:spcBef>
              <a:buSzPct val="100000"/>
              <a:defRPr/>
            </a:pPr>
            <a:endParaRPr lang="en-US" altLang="cs-CZ" dirty="0">
              <a:solidFill>
                <a:srgbClr val="800080"/>
              </a:solidFill>
              <a:latin typeface="Calibri" pitchFamily="32" charset="0"/>
            </a:endParaRPr>
          </a:p>
          <a:p>
            <a:pPr lvl="1" indent="0" eaLnBrk="1" hangingPunct="1">
              <a:lnSpc>
                <a:spcPts val="2200"/>
              </a:lnSpc>
              <a:spcBef>
                <a:spcPts val="600"/>
              </a:spcBef>
              <a:buSzPct val="100000"/>
              <a:defRPr/>
            </a:pPr>
            <a:endParaRPr lang="en-US" altLang="cs-CZ" sz="1800" dirty="0">
              <a:latin typeface="Calibri" pitchFamily="32" charset="0"/>
            </a:endParaRPr>
          </a:p>
          <a:p>
            <a:pPr lvl="1" indent="0" eaLnBrk="1" hangingPunct="1">
              <a:lnSpc>
                <a:spcPts val="2200"/>
              </a:lnSpc>
              <a:spcBef>
                <a:spcPts val="600"/>
              </a:spcBef>
              <a:buSzPct val="100000"/>
              <a:defRPr/>
            </a:pPr>
            <a:r>
              <a:rPr lang="en-US" altLang="cs-CZ" sz="1200" dirty="0">
                <a:latin typeface="Calibri" pitchFamily="32" charset="0"/>
              </a:rPr>
              <a:t> </a:t>
            </a:r>
          </a:p>
          <a:p>
            <a:pPr lvl="1" indent="0" eaLnBrk="1" hangingPunct="1">
              <a:lnSpc>
                <a:spcPts val="2200"/>
              </a:lnSpc>
              <a:spcBef>
                <a:spcPts val="600"/>
              </a:spcBef>
              <a:buSzPct val="100000"/>
              <a:defRPr/>
            </a:pPr>
            <a:endParaRPr lang="en-US" altLang="cs-CZ" sz="1200" dirty="0">
              <a:latin typeface="Calibri" pitchFamily="3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>
            <a:extLst>
              <a:ext uri="{FF2B5EF4-FFF2-40B4-BE49-F238E27FC236}">
                <a16:creationId xmlns:a16="http://schemas.microsoft.com/office/drawing/2014/main" id="{C6C15428-3A54-4A94-841D-F9E94E28A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cs-CZ" b="1" u="none"/>
          </a:p>
        </p:txBody>
      </p:sp>
      <p:sp>
        <p:nvSpPr>
          <p:cNvPr id="13314" name="Text Box 2">
            <a:extLst>
              <a:ext uri="{FF2B5EF4-FFF2-40B4-BE49-F238E27FC236}">
                <a16:creationId xmlns:a16="http://schemas.microsoft.com/office/drawing/2014/main" id="{C4D460CB-0DBB-41C0-86C4-A2D8CE039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846138"/>
            <a:ext cx="8147050" cy="528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608013" indent="-601663">
              <a:tabLst>
                <a:tab pos="608013" algn="l"/>
                <a:tab pos="1055688" algn="l"/>
                <a:tab pos="1504950" algn="l"/>
                <a:tab pos="1954213" algn="l"/>
                <a:tab pos="2403475" algn="l"/>
                <a:tab pos="2852738" algn="l"/>
                <a:tab pos="3302000" algn="l"/>
                <a:tab pos="3751263" algn="l"/>
                <a:tab pos="4200525" algn="l"/>
                <a:tab pos="4649788" algn="l"/>
                <a:tab pos="5099050" algn="l"/>
                <a:tab pos="5548313" algn="l"/>
                <a:tab pos="5997575" algn="l"/>
                <a:tab pos="6446838" algn="l"/>
                <a:tab pos="6896100" algn="l"/>
                <a:tab pos="7345363" algn="l"/>
                <a:tab pos="7794625" algn="l"/>
                <a:tab pos="8243888" algn="l"/>
                <a:tab pos="8693150" algn="l"/>
                <a:tab pos="9142413" algn="l"/>
                <a:tab pos="9591675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 marL="990600" indent="-525463">
              <a:tabLst>
                <a:tab pos="608013" algn="l"/>
                <a:tab pos="1055688" algn="l"/>
                <a:tab pos="1504950" algn="l"/>
                <a:tab pos="1954213" algn="l"/>
                <a:tab pos="2403475" algn="l"/>
                <a:tab pos="2852738" algn="l"/>
                <a:tab pos="3302000" algn="l"/>
                <a:tab pos="3751263" algn="l"/>
                <a:tab pos="4200525" algn="l"/>
                <a:tab pos="4649788" algn="l"/>
                <a:tab pos="5099050" algn="l"/>
                <a:tab pos="5548313" algn="l"/>
                <a:tab pos="5997575" algn="l"/>
                <a:tab pos="6446838" algn="l"/>
                <a:tab pos="6896100" algn="l"/>
                <a:tab pos="7345363" algn="l"/>
                <a:tab pos="7794625" algn="l"/>
                <a:tab pos="8243888" algn="l"/>
                <a:tab pos="8693150" algn="l"/>
                <a:tab pos="9142413" algn="l"/>
                <a:tab pos="9591675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608013" algn="l"/>
                <a:tab pos="1055688" algn="l"/>
                <a:tab pos="1504950" algn="l"/>
                <a:tab pos="1954213" algn="l"/>
                <a:tab pos="2403475" algn="l"/>
                <a:tab pos="2852738" algn="l"/>
                <a:tab pos="3302000" algn="l"/>
                <a:tab pos="3751263" algn="l"/>
                <a:tab pos="4200525" algn="l"/>
                <a:tab pos="4649788" algn="l"/>
                <a:tab pos="5099050" algn="l"/>
                <a:tab pos="5548313" algn="l"/>
                <a:tab pos="5997575" algn="l"/>
                <a:tab pos="6446838" algn="l"/>
                <a:tab pos="6896100" algn="l"/>
                <a:tab pos="7345363" algn="l"/>
                <a:tab pos="7794625" algn="l"/>
                <a:tab pos="8243888" algn="l"/>
                <a:tab pos="8693150" algn="l"/>
                <a:tab pos="9142413" algn="l"/>
                <a:tab pos="9591675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608013" algn="l"/>
                <a:tab pos="1055688" algn="l"/>
                <a:tab pos="1504950" algn="l"/>
                <a:tab pos="1954213" algn="l"/>
                <a:tab pos="2403475" algn="l"/>
                <a:tab pos="2852738" algn="l"/>
                <a:tab pos="3302000" algn="l"/>
                <a:tab pos="3751263" algn="l"/>
                <a:tab pos="4200525" algn="l"/>
                <a:tab pos="4649788" algn="l"/>
                <a:tab pos="5099050" algn="l"/>
                <a:tab pos="5548313" algn="l"/>
                <a:tab pos="5997575" algn="l"/>
                <a:tab pos="6446838" algn="l"/>
                <a:tab pos="6896100" algn="l"/>
                <a:tab pos="7345363" algn="l"/>
                <a:tab pos="7794625" algn="l"/>
                <a:tab pos="8243888" algn="l"/>
                <a:tab pos="8693150" algn="l"/>
                <a:tab pos="9142413" algn="l"/>
                <a:tab pos="9591675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608013" algn="l"/>
                <a:tab pos="1055688" algn="l"/>
                <a:tab pos="1504950" algn="l"/>
                <a:tab pos="1954213" algn="l"/>
                <a:tab pos="2403475" algn="l"/>
                <a:tab pos="2852738" algn="l"/>
                <a:tab pos="3302000" algn="l"/>
                <a:tab pos="3751263" algn="l"/>
                <a:tab pos="4200525" algn="l"/>
                <a:tab pos="4649788" algn="l"/>
                <a:tab pos="5099050" algn="l"/>
                <a:tab pos="5548313" algn="l"/>
                <a:tab pos="5997575" algn="l"/>
                <a:tab pos="6446838" algn="l"/>
                <a:tab pos="6896100" algn="l"/>
                <a:tab pos="7345363" algn="l"/>
                <a:tab pos="7794625" algn="l"/>
                <a:tab pos="8243888" algn="l"/>
                <a:tab pos="8693150" algn="l"/>
                <a:tab pos="9142413" algn="l"/>
                <a:tab pos="9591675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08013" algn="l"/>
                <a:tab pos="1055688" algn="l"/>
                <a:tab pos="1504950" algn="l"/>
                <a:tab pos="1954213" algn="l"/>
                <a:tab pos="2403475" algn="l"/>
                <a:tab pos="2852738" algn="l"/>
                <a:tab pos="3302000" algn="l"/>
                <a:tab pos="3751263" algn="l"/>
                <a:tab pos="4200525" algn="l"/>
                <a:tab pos="4649788" algn="l"/>
                <a:tab pos="5099050" algn="l"/>
                <a:tab pos="5548313" algn="l"/>
                <a:tab pos="5997575" algn="l"/>
                <a:tab pos="6446838" algn="l"/>
                <a:tab pos="6896100" algn="l"/>
                <a:tab pos="7345363" algn="l"/>
                <a:tab pos="7794625" algn="l"/>
                <a:tab pos="8243888" algn="l"/>
                <a:tab pos="8693150" algn="l"/>
                <a:tab pos="9142413" algn="l"/>
                <a:tab pos="9591675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08013" algn="l"/>
                <a:tab pos="1055688" algn="l"/>
                <a:tab pos="1504950" algn="l"/>
                <a:tab pos="1954213" algn="l"/>
                <a:tab pos="2403475" algn="l"/>
                <a:tab pos="2852738" algn="l"/>
                <a:tab pos="3302000" algn="l"/>
                <a:tab pos="3751263" algn="l"/>
                <a:tab pos="4200525" algn="l"/>
                <a:tab pos="4649788" algn="l"/>
                <a:tab pos="5099050" algn="l"/>
                <a:tab pos="5548313" algn="l"/>
                <a:tab pos="5997575" algn="l"/>
                <a:tab pos="6446838" algn="l"/>
                <a:tab pos="6896100" algn="l"/>
                <a:tab pos="7345363" algn="l"/>
                <a:tab pos="7794625" algn="l"/>
                <a:tab pos="8243888" algn="l"/>
                <a:tab pos="8693150" algn="l"/>
                <a:tab pos="9142413" algn="l"/>
                <a:tab pos="9591675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08013" algn="l"/>
                <a:tab pos="1055688" algn="l"/>
                <a:tab pos="1504950" algn="l"/>
                <a:tab pos="1954213" algn="l"/>
                <a:tab pos="2403475" algn="l"/>
                <a:tab pos="2852738" algn="l"/>
                <a:tab pos="3302000" algn="l"/>
                <a:tab pos="3751263" algn="l"/>
                <a:tab pos="4200525" algn="l"/>
                <a:tab pos="4649788" algn="l"/>
                <a:tab pos="5099050" algn="l"/>
                <a:tab pos="5548313" algn="l"/>
                <a:tab pos="5997575" algn="l"/>
                <a:tab pos="6446838" algn="l"/>
                <a:tab pos="6896100" algn="l"/>
                <a:tab pos="7345363" algn="l"/>
                <a:tab pos="7794625" algn="l"/>
                <a:tab pos="8243888" algn="l"/>
                <a:tab pos="8693150" algn="l"/>
                <a:tab pos="9142413" algn="l"/>
                <a:tab pos="9591675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08013" algn="l"/>
                <a:tab pos="1055688" algn="l"/>
                <a:tab pos="1504950" algn="l"/>
                <a:tab pos="1954213" algn="l"/>
                <a:tab pos="2403475" algn="l"/>
                <a:tab pos="2852738" algn="l"/>
                <a:tab pos="3302000" algn="l"/>
                <a:tab pos="3751263" algn="l"/>
                <a:tab pos="4200525" algn="l"/>
                <a:tab pos="4649788" algn="l"/>
                <a:tab pos="5099050" algn="l"/>
                <a:tab pos="5548313" algn="l"/>
                <a:tab pos="5997575" algn="l"/>
                <a:tab pos="6446838" algn="l"/>
                <a:tab pos="6896100" algn="l"/>
                <a:tab pos="7345363" algn="l"/>
                <a:tab pos="7794625" algn="l"/>
                <a:tab pos="8243888" algn="l"/>
                <a:tab pos="8693150" algn="l"/>
                <a:tab pos="9142413" algn="l"/>
                <a:tab pos="9591675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endParaRPr lang="en-US" altLang="cs-CZ" sz="1800" dirty="0">
              <a:latin typeface="Calibri" pitchFamily="32" charset="0"/>
            </a:endParaRPr>
          </a:p>
          <a:p>
            <a:pPr marL="6350" indent="0"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altLang="cs-CZ" b="1" u="none" dirty="0">
                <a:latin typeface="Calibri" pitchFamily="32" charset="0"/>
              </a:rPr>
              <a:t>       </a:t>
            </a:r>
            <a:r>
              <a:rPr lang="en-US" altLang="cs-CZ" b="1" u="none" dirty="0">
                <a:latin typeface="Calibri" pitchFamily="32" charset="0"/>
              </a:rPr>
              <a:t>C.  ČLENSTVÍ V KOMUNITĚ</a:t>
            </a:r>
            <a:endParaRPr lang="en-US" altLang="cs-CZ" u="none" dirty="0">
              <a:latin typeface="Calibri" pitchFamily="32" charset="0"/>
            </a:endParaRPr>
          </a:p>
          <a:p>
            <a:pPr marL="609600"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r>
              <a:rPr lang="en-US" altLang="cs-CZ" u="none" dirty="0">
                <a:latin typeface="Calibri" pitchFamily="32" charset="0"/>
              </a:rPr>
              <a:t>    </a:t>
            </a:r>
            <a:r>
              <a:rPr lang="en-US" altLang="cs-CZ" u="none" dirty="0">
                <a:solidFill>
                  <a:srgbClr val="800080"/>
                </a:solidFill>
                <a:latin typeface="Calibri" pitchFamily="32" charset="0"/>
              </a:rPr>
              <a:t>     </a:t>
            </a:r>
          </a:p>
          <a:p>
            <a:pPr marL="990600" indent="-525463" eaLnBrk="1" hangingPunct="1">
              <a:lnSpc>
                <a:spcPts val="2200"/>
              </a:lnSpc>
              <a:spcBef>
                <a:spcPts val="2400"/>
              </a:spcBef>
              <a:buSzPct val="100000"/>
              <a:buFont typeface="+mj-lt"/>
              <a:buAutoNum type="arabicPeriod" startAt="5"/>
              <a:defRPr/>
            </a:pPr>
            <a:r>
              <a:rPr lang="en-US" altLang="cs-CZ" u="none" dirty="0">
                <a:solidFill>
                  <a:srgbClr val="800080"/>
                </a:solidFill>
                <a:latin typeface="Calibri" pitchFamily="32" charset="0"/>
              </a:rPr>
              <a:t>        </a:t>
            </a:r>
            <a:r>
              <a:rPr lang="en-US" altLang="cs-CZ" u="none" dirty="0" err="1">
                <a:latin typeface="Calibri" pitchFamily="32" charset="0"/>
              </a:rPr>
              <a:t>Kde</a:t>
            </a:r>
            <a:r>
              <a:rPr lang="en-US" altLang="cs-CZ" u="none" dirty="0">
                <a:latin typeface="Calibri" pitchFamily="32" charset="0"/>
              </a:rPr>
              <a:t> se </a:t>
            </a:r>
            <a:r>
              <a:rPr lang="en-US" altLang="cs-CZ" u="none" dirty="0" err="1">
                <a:latin typeface="Calibri" pitchFamily="32" charset="0"/>
              </a:rPr>
              <a:t>nacházejí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sdružení</a:t>
            </a:r>
            <a:r>
              <a:rPr lang="en-US" altLang="cs-CZ" u="none" dirty="0">
                <a:latin typeface="Calibri" pitchFamily="32" charset="0"/>
              </a:rPr>
              <a:t>, </a:t>
            </a:r>
            <a:r>
              <a:rPr lang="en-US" altLang="cs-CZ" u="none" dirty="0" err="1">
                <a:latin typeface="Calibri" pitchFamily="32" charset="0"/>
              </a:rPr>
              <a:t>kluby</a:t>
            </a:r>
            <a:r>
              <a:rPr lang="en-US" altLang="cs-CZ" u="none" dirty="0">
                <a:latin typeface="Calibri" pitchFamily="32" charset="0"/>
              </a:rPr>
              <a:t> a </a:t>
            </a:r>
            <a:r>
              <a:rPr lang="en-US" altLang="cs-CZ" u="none" dirty="0" err="1">
                <a:latin typeface="Calibri" pitchFamily="32" charset="0"/>
              </a:rPr>
              <a:t>skupiny</a:t>
            </a:r>
            <a:r>
              <a:rPr lang="en-US" altLang="cs-CZ" u="none" dirty="0">
                <a:latin typeface="Calibri" pitchFamily="32" charset="0"/>
              </a:rPr>
              <a:t>? </a:t>
            </a:r>
            <a:br>
              <a:rPr lang="cs-CZ" altLang="cs-CZ" u="none" dirty="0">
                <a:latin typeface="Calibri" pitchFamily="32" charset="0"/>
              </a:rPr>
            </a:br>
            <a:r>
              <a:rPr lang="cs-CZ" altLang="cs-CZ" u="none" dirty="0">
                <a:latin typeface="Calibri" pitchFamily="32" charset="0"/>
              </a:rPr>
              <a:t>		</a:t>
            </a:r>
            <a:r>
              <a:rPr lang="en-US" altLang="cs-CZ" u="none" dirty="0">
                <a:latin typeface="Calibri" pitchFamily="32" charset="0"/>
              </a:rPr>
              <a:t>        -  </a:t>
            </a:r>
            <a:r>
              <a:rPr lang="en-US" altLang="cs-CZ" u="none" dirty="0" err="1">
                <a:latin typeface="Calibri" pitchFamily="32" charset="0"/>
              </a:rPr>
              <a:t>formální</a:t>
            </a:r>
            <a:r>
              <a:rPr lang="en-US" altLang="cs-CZ" u="none" dirty="0">
                <a:latin typeface="Calibri" pitchFamily="32" charset="0"/>
              </a:rPr>
              <a:t>                        - </a:t>
            </a:r>
            <a:r>
              <a:rPr lang="en-US" altLang="cs-CZ" u="none" dirty="0" err="1">
                <a:latin typeface="Calibri" pitchFamily="32" charset="0"/>
              </a:rPr>
              <a:t>neformální</a:t>
            </a:r>
            <a:endParaRPr lang="cs-CZ" altLang="cs-CZ" u="none" dirty="0">
              <a:latin typeface="Calibri" pitchFamily="32" charset="0"/>
            </a:endParaRPr>
          </a:p>
          <a:p>
            <a:pPr marL="990600" indent="-525463" eaLnBrk="1" hangingPunct="1">
              <a:lnSpc>
                <a:spcPts val="2200"/>
              </a:lnSpc>
              <a:spcBef>
                <a:spcPts val="2400"/>
              </a:spcBef>
              <a:buSzPct val="100000"/>
              <a:buFont typeface="+mj-lt"/>
              <a:buAutoNum type="arabicPeriod" startAt="5"/>
              <a:defRPr/>
            </a:pPr>
            <a:r>
              <a:rPr lang="en-US" altLang="cs-CZ" u="none" dirty="0" err="1">
                <a:latin typeface="Calibri" pitchFamily="32" charset="0"/>
              </a:rPr>
              <a:t>Kde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jsou</a:t>
            </a:r>
            <a:r>
              <a:rPr lang="en-US" altLang="cs-CZ" u="none" dirty="0">
                <a:latin typeface="Calibri" pitchFamily="32" charset="0"/>
              </a:rPr>
              <a:t> v </a:t>
            </a:r>
            <a:r>
              <a:rPr lang="en-US" altLang="cs-CZ" u="none" dirty="0" err="1">
                <a:latin typeface="Calibri" pitchFamily="32" charset="0"/>
              </a:rPr>
              <a:t>komunitě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místa</a:t>
            </a:r>
            <a:r>
              <a:rPr lang="en-US" altLang="cs-CZ" u="none" dirty="0">
                <a:latin typeface="Calibri" pitchFamily="32" charset="0"/>
              </a:rPr>
              <a:t>,</a:t>
            </a:r>
            <a:r>
              <a:rPr lang="cs-CZ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jež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jsou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pohostinná</a:t>
            </a:r>
            <a:r>
              <a:rPr lang="en-US" altLang="cs-CZ" u="none" dirty="0">
                <a:latin typeface="Calibri" pitchFamily="32" charset="0"/>
              </a:rPr>
              <a:t> a </a:t>
            </a:r>
            <a:r>
              <a:rPr lang="en-US" altLang="cs-CZ" u="none" dirty="0" err="1">
                <a:latin typeface="Calibri" pitchFamily="32" charset="0"/>
              </a:rPr>
              <a:t>vstřícná</a:t>
            </a:r>
            <a:r>
              <a:rPr lang="en-US" altLang="cs-CZ" u="none" dirty="0">
                <a:latin typeface="Calibri" pitchFamily="32" charset="0"/>
              </a:rPr>
              <a:t> (</a:t>
            </a:r>
            <a:r>
              <a:rPr lang="en-US" altLang="cs-CZ" u="none" dirty="0" err="1">
                <a:latin typeface="Calibri" pitchFamily="32" charset="0"/>
              </a:rPr>
              <a:t>příznivě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nakloněná</a:t>
            </a:r>
            <a:r>
              <a:rPr lang="en-US" altLang="cs-CZ" u="none" dirty="0">
                <a:latin typeface="Calibri" pitchFamily="32" charset="0"/>
              </a:rPr>
              <a:t>)?</a:t>
            </a:r>
            <a:endParaRPr lang="cs-CZ" altLang="cs-CZ" u="none" dirty="0">
              <a:latin typeface="Calibri" pitchFamily="32" charset="0"/>
            </a:endParaRPr>
          </a:p>
          <a:p>
            <a:pPr marL="990600" indent="-525463" eaLnBrk="1" hangingPunct="1">
              <a:lnSpc>
                <a:spcPts val="2200"/>
              </a:lnSpc>
              <a:spcBef>
                <a:spcPts val="2400"/>
              </a:spcBef>
              <a:buSzPct val="100000"/>
              <a:buFont typeface="+mj-lt"/>
              <a:buAutoNum type="arabicPeriod" startAt="5"/>
              <a:defRPr/>
            </a:pPr>
            <a:r>
              <a:rPr lang="en-US" altLang="cs-CZ" u="none" dirty="0" err="1">
                <a:latin typeface="Calibri" pitchFamily="32" charset="0"/>
              </a:rPr>
              <a:t>Kde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jsou</a:t>
            </a:r>
            <a:r>
              <a:rPr lang="en-US" altLang="cs-CZ" u="none" dirty="0">
                <a:latin typeface="Calibri" pitchFamily="32" charset="0"/>
              </a:rPr>
              <a:t> v </a:t>
            </a:r>
            <a:r>
              <a:rPr lang="en-US" altLang="cs-CZ" u="none" dirty="0" err="1">
                <a:latin typeface="Calibri" pitchFamily="32" charset="0"/>
              </a:rPr>
              <a:t>komunitě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místa</a:t>
            </a:r>
            <a:r>
              <a:rPr lang="en-US" altLang="cs-CZ" u="none" dirty="0">
                <a:latin typeface="Calibri" pitchFamily="32" charset="0"/>
              </a:rPr>
              <a:t>, do </a:t>
            </a:r>
            <a:r>
              <a:rPr lang="en-US" altLang="cs-CZ" u="none" dirty="0" err="1">
                <a:latin typeface="Calibri" pitchFamily="32" charset="0"/>
              </a:rPr>
              <a:t>nichž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daná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osoba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zapadne</a:t>
            </a:r>
            <a:r>
              <a:rPr lang="cs-CZ" altLang="cs-CZ" u="none" dirty="0">
                <a:latin typeface="Calibri" pitchFamily="32" charset="0"/>
              </a:rPr>
              <a:t> </a:t>
            </a:r>
            <a:r>
              <a:rPr lang="en-US" altLang="cs-CZ" u="none" dirty="0">
                <a:latin typeface="Calibri" pitchFamily="32" charset="0"/>
              </a:rPr>
              <a:t>bez </a:t>
            </a:r>
            <a:r>
              <a:rPr lang="en-US" altLang="cs-CZ" u="none" dirty="0" err="1">
                <a:latin typeface="Calibri" pitchFamily="32" charset="0"/>
              </a:rPr>
              <a:t>ohledu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na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cs-CZ" altLang="cs-CZ" u="none" dirty="0">
                <a:latin typeface="Calibri" pitchFamily="32" charset="0"/>
              </a:rPr>
              <a:t>své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postižení</a:t>
            </a:r>
            <a:r>
              <a:rPr lang="en-US" altLang="cs-CZ" u="none" dirty="0">
                <a:latin typeface="Calibri" pitchFamily="32" charset="0"/>
              </a:rPr>
              <a:t>? </a:t>
            </a:r>
          </a:p>
          <a:p>
            <a:pPr lvl="1" eaLnBrk="1" hangingPunct="1">
              <a:lnSpc>
                <a:spcPts val="2200"/>
              </a:lnSpc>
              <a:spcBef>
                <a:spcPts val="2400"/>
              </a:spcBef>
              <a:buSzPct val="100000"/>
              <a:defRPr/>
            </a:pPr>
            <a:endParaRPr lang="en-US" altLang="cs-CZ" sz="1800" dirty="0">
              <a:latin typeface="Calibri" pitchFamily="32" charset="0"/>
            </a:endParaRPr>
          </a:p>
          <a:p>
            <a:pPr lvl="1" eaLnBrk="1" hangingPunct="1">
              <a:lnSpc>
                <a:spcPts val="2200"/>
              </a:lnSpc>
              <a:spcBef>
                <a:spcPts val="2400"/>
              </a:spcBef>
              <a:buSzPct val="100000"/>
              <a:defRPr/>
            </a:pPr>
            <a:endParaRPr lang="en-US" altLang="cs-CZ" sz="1600" dirty="0">
              <a:latin typeface="Calibri" pitchFamily="32" charset="0"/>
            </a:endParaRP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SzPct val="100000"/>
              <a:defRPr/>
            </a:pPr>
            <a:endParaRPr lang="en-US" altLang="cs-CZ" sz="1600" dirty="0">
              <a:latin typeface="Calibri" pitchFamily="3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>
            <a:extLst>
              <a:ext uri="{FF2B5EF4-FFF2-40B4-BE49-F238E27FC236}">
                <a16:creationId xmlns:a16="http://schemas.microsoft.com/office/drawing/2014/main" id="{C34A74D7-A0C6-40F0-AF42-D88CDCB4A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cs-CZ" b="1" u="none" dirty="0" err="1"/>
              <a:t>Kde</a:t>
            </a:r>
            <a:r>
              <a:rPr lang="en-US" altLang="cs-CZ" b="1" u="none" dirty="0"/>
              <a:t> </a:t>
            </a:r>
            <a:r>
              <a:rPr lang="en-US" altLang="cs-CZ" b="1" u="none" dirty="0" err="1"/>
              <a:t>všude</a:t>
            </a:r>
            <a:r>
              <a:rPr lang="en-US" altLang="cs-CZ" b="1" u="none" dirty="0"/>
              <a:t> </a:t>
            </a:r>
            <a:r>
              <a:rPr lang="en-US" altLang="cs-CZ" b="1" u="none" dirty="0" err="1"/>
              <a:t>může</a:t>
            </a:r>
            <a:r>
              <a:rPr lang="en-US" altLang="cs-CZ" b="1" u="none" dirty="0"/>
              <a:t> </a:t>
            </a:r>
            <a:r>
              <a:rPr lang="en-US" altLang="cs-CZ" b="1" u="none" dirty="0" err="1"/>
              <a:t>člověk</a:t>
            </a:r>
            <a:r>
              <a:rPr lang="en-US" altLang="cs-CZ" b="1" u="none" dirty="0"/>
              <a:t> </a:t>
            </a:r>
            <a:r>
              <a:rPr lang="en-US" altLang="cs-CZ" b="1" u="none" dirty="0" err="1"/>
              <a:t>projevit</a:t>
            </a:r>
            <a:r>
              <a:rPr lang="en-US" altLang="cs-CZ" b="1" u="none" dirty="0"/>
              <a:t> </a:t>
            </a:r>
            <a:r>
              <a:rPr lang="en-US" altLang="cs-CZ" b="1" u="none" dirty="0" err="1"/>
              <a:t>svůj</a:t>
            </a:r>
            <a:r>
              <a:rPr lang="en-US" altLang="cs-CZ" b="1" u="none" dirty="0"/>
              <a:t> </a:t>
            </a:r>
            <a:r>
              <a:rPr lang="en-US" altLang="cs-CZ" b="1" u="none" dirty="0" err="1"/>
              <a:t>zájem</a:t>
            </a:r>
            <a:r>
              <a:rPr lang="en-US" altLang="cs-CZ" b="1" u="none" dirty="0"/>
              <a:t>? </a:t>
            </a:r>
            <a:r>
              <a:rPr lang="en-US" altLang="cs-CZ" b="1" u="none" dirty="0" err="1"/>
              <a:t>Kteří</a:t>
            </a:r>
            <a:r>
              <a:rPr lang="en-US" altLang="cs-CZ" b="1" u="none" dirty="0"/>
              <a:t> </a:t>
            </a:r>
            <a:r>
              <a:rPr lang="en-US" altLang="cs-CZ" b="1" u="none" dirty="0" err="1"/>
              <a:t>lidé</a:t>
            </a:r>
            <a:r>
              <a:rPr lang="en-US" altLang="cs-CZ" b="1" u="none" dirty="0"/>
              <a:t> </a:t>
            </a:r>
            <a:r>
              <a:rPr lang="en-US" altLang="cs-CZ" b="1" u="none" dirty="0" err="1"/>
              <a:t>mají</a:t>
            </a:r>
            <a:r>
              <a:rPr lang="en-US" altLang="cs-CZ" b="1" u="none" dirty="0"/>
              <a:t> </a:t>
            </a:r>
            <a:r>
              <a:rPr lang="en-US" altLang="cs-CZ" b="1" u="none" dirty="0" err="1"/>
              <a:t>stejný</a:t>
            </a:r>
            <a:r>
              <a:rPr lang="en-US" altLang="cs-CZ" b="1" u="none" dirty="0"/>
              <a:t> </a:t>
            </a:r>
            <a:r>
              <a:rPr lang="en-US" altLang="cs-CZ" b="1" u="none" dirty="0" err="1"/>
              <a:t>zájem</a:t>
            </a:r>
            <a:r>
              <a:rPr lang="en-US" altLang="cs-CZ" b="1" u="none" dirty="0"/>
              <a:t>? </a:t>
            </a:r>
          </a:p>
        </p:txBody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E986CE92-864F-42CD-B916-1291AA818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84313"/>
            <a:ext cx="4038600" cy="388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4963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>
              <a:spcBef>
                <a:spcPts val="700"/>
              </a:spcBef>
              <a:buSzPct val="100000"/>
              <a:defRPr/>
            </a:pPr>
            <a:r>
              <a:rPr lang="en-US" altLang="cs-CZ" i="1" dirty="0" err="1">
                <a:latin typeface="Calibri" pitchFamily="32" charset="0"/>
              </a:rPr>
              <a:t>Příklad</a:t>
            </a:r>
            <a:r>
              <a:rPr lang="en-US" altLang="cs-CZ" i="1" dirty="0">
                <a:latin typeface="Calibri" pitchFamily="32" charset="0"/>
              </a:rPr>
              <a:t> s </a:t>
            </a:r>
            <a:r>
              <a:rPr lang="en-US" altLang="cs-CZ" i="1" dirty="0" err="1">
                <a:latin typeface="Calibri" pitchFamily="32" charset="0"/>
              </a:rPr>
              <a:t>auty</a:t>
            </a:r>
            <a:r>
              <a:rPr lang="en-US" altLang="cs-CZ" i="1" dirty="0">
                <a:latin typeface="Calibri" pitchFamily="32" charset="0"/>
              </a:rPr>
              <a:t>:</a:t>
            </a:r>
          </a:p>
          <a:p>
            <a:pPr marL="334963" indent="-327025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altLang="cs-CZ" u="none" dirty="0" err="1">
                <a:latin typeface="Calibri" pitchFamily="32" charset="0"/>
              </a:rPr>
              <a:t>Opravny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aut</a:t>
            </a:r>
            <a:endParaRPr lang="en-US" altLang="cs-CZ" u="none" dirty="0">
              <a:latin typeface="Calibri" pitchFamily="32" charset="0"/>
            </a:endParaRPr>
          </a:p>
          <a:p>
            <a:pPr marL="334963" indent="-327025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altLang="cs-CZ" u="none" dirty="0" err="1">
                <a:latin typeface="Calibri" pitchFamily="32" charset="0"/>
              </a:rPr>
              <a:t>Prodejci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atomob</a:t>
            </a:r>
            <a:r>
              <a:rPr lang="en-US" altLang="cs-CZ" u="none" dirty="0">
                <a:latin typeface="Calibri" pitchFamily="32" charset="0"/>
              </a:rPr>
              <a:t>. </a:t>
            </a:r>
            <a:r>
              <a:rPr lang="en-US" altLang="cs-CZ" u="none" dirty="0" err="1">
                <a:latin typeface="Calibri" pitchFamily="32" charset="0"/>
              </a:rPr>
              <a:t>součástek</a:t>
            </a:r>
            <a:endParaRPr lang="en-US" altLang="cs-CZ" u="none" dirty="0">
              <a:latin typeface="Calibri" pitchFamily="32" charset="0"/>
            </a:endParaRPr>
          </a:p>
          <a:p>
            <a:pPr marL="334963" indent="-327025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altLang="cs-CZ" u="none" dirty="0" err="1">
                <a:latin typeface="Calibri" pitchFamily="32" charset="0"/>
              </a:rPr>
              <a:t>Servisní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oddělení</a:t>
            </a:r>
            <a:endParaRPr lang="en-US" altLang="cs-CZ" u="none" dirty="0">
              <a:latin typeface="Calibri" pitchFamily="32" charset="0"/>
            </a:endParaRPr>
          </a:p>
          <a:p>
            <a:pPr marL="334963" indent="-327025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altLang="cs-CZ" u="none" dirty="0" err="1">
                <a:latin typeface="Calibri" pitchFamily="32" charset="0"/>
              </a:rPr>
              <a:t>Automob.inspekce</a:t>
            </a:r>
            <a:endParaRPr lang="en-US" altLang="cs-CZ" u="none" dirty="0">
              <a:latin typeface="Calibri" pitchFamily="32" charset="0"/>
            </a:endParaRPr>
          </a:p>
          <a:p>
            <a:pPr marL="334963" indent="-327025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altLang="cs-CZ" u="none" dirty="0" err="1">
                <a:latin typeface="Calibri" pitchFamily="32" charset="0"/>
              </a:rPr>
              <a:t>Půjčovny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aut</a:t>
            </a:r>
            <a:endParaRPr lang="en-US" altLang="cs-CZ" u="none" dirty="0">
              <a:latin typeface="Calibri" pitchFamily="32" charset="0"/>
            </a:endParaRPr>
          </a:p>
          <a:p>
            <a:pPr marL="334963" indent="-327025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altLang="cs-CZ" u="none" dirty="0" err="1">
                <a:latin typeface="Calibri" pitchFamily="32" charset="0"/>
              </a:rPr>
              <a:t>Autom</a:t>
            </a:r>
            <a:r>
              <a:rPr lang="en-US" altLang="cs-CZ" u="none" dirty="0">
                <a:latin typeface="Calibri" pitchFamily="32" charset="0"/>
              </a:rPr>
              <a:t>. </a:t>
            </a:r>
            <a:r>
              <a:rPr lang="en-US" altLang="cs-CZ" u="none" dirty="0" err="1">
                <a:latin typeface="Calibri" pitchFamily="32" charset="0"/>
              </a:rPr>
              <a:t>závody</a:t>
            </a:r>
            <a:endParaRPr lang="en-US" altLang="cs-CZ" u="none" dirty="0">
              <a:latin typeface="Calibri" pitchFamily="32" charset="0"/>
            </a:endParaRPr>
          </a:p>
          <a:p>
            <a:pPr marL="334963" indent="-327025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en-US" altLang="cs-CZ" u="none" dirty="0" err="1">
                <a:latin typeface="Calibri" pitchFamily="32" charset="0"/>
              </a:rPr>
              <a:t>Opraváři</a:t>
            </a:r>
            <a:r>
              <a:rPr lang="en-US" altLang="cs-CZ" u="none" dirty="0">
                <a:latin typeface="Calibri" pitchFamily="32" charset="0"/>
              </a:rPr>
              <a:t> </a:t>
            </a:r>
          </a:p>
        </p:txBody>
      </p:sp>
      <p:sp>
        <p:nvSpPr>
          <p:cNvPr id="26628" name="Text Box 3">
            <a:extLst>
              <a:ext uri="{FF2B5EF4-FFF2-40B4-BE49-F238E27FC236}">
                <a16:creationId xmlns:a16="http://schemas.microsoft.com/office/drawing/2014/main" id="{F21FCADE-4680-41E2-82DE-10B14649F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959768"/>
            <a:ext cx="4038600" cy="377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4963" indent="-33496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cs-CZ" sz="2400" u="none" dirty="0" err="1"/>
              <a:t>Parkoviště-garáže</a:t>
            </a:r>
            <a:endParaRPr lang="en-US" altLang="cs-CZ" sz="2400" u="none" dirty="0"/>
          </a:p>
          <a:p>
            <a:pPr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cs-CZ" sz="2400" u="none" dirty="0" err="1"/>
              <a:t>Autom</a:t>
            </a:r>
            <a:r>
              <a:rPr lang="en-US" altLang="cs-CZ" sz="2400" u="none" dirty="0"/>
              <a:t>. </a:t>
            </a:r>
            <a:r>
              <a:rPr lang="en-US" altLang="cs-CZ" sz="2400" u="none" dirty="0" err="1"/>
              <a:t>časopisy</a:t>
            </a:r>
            <a:endParaRPr lang="en-US" altLang="cs-CZ" sz="2400" u="none" dirty="0"/>
          </a:p>
          <a:p>
            <a:pPr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cs-CZ" sz="2400" u="none" dirty="0" err="1"/>
              <a:t>Ojetá</a:t>
            </a:r>
            <a:r>
              <a:rPr lang="en-US" altLang="cs-CZ" sz="2400" u="none" dirty="0"/>
              <a:t> </a:t>
            </a:r>
            <a:r>
              <a:rPr lang="en-US" altLang="cs-CZ" sz="2400" u="none" dirty="0" err="1"/>
              <a:t>auta</a:t>
            </a:r>
            <a:endParaRPr lang="en-US" altLang="cs-CZ" sz="2400" u="none" dirty="0"/>
          </a:p>
          <a:p>
            <a:pPr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cs-CZ" sz="2400" u="none" dirty="0" err="1"/>
              <a:t>Myčky</a:t>
            </a:r>
            <a:r>
              <a:rPr lang="en-US" altLang="cs-CZ" sz="2400" u="none" dirty="0"/>
              <a:t> </a:t>
            </a:r>
            <a:r>
              <a:rPr lang="en-US" altLang="cs-CZ" sz="2400" u="none" dirty="0" err="1"/>
              <a:t>aut</a:t>
            </a:r>
            <a:endParaRPr lang="en-US" altLang="cs-CZ" sz="2400" u="none" dirty="0"/>
          </a:p>
          <a:p>
            <a:pPr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cs-CZ" sz="2400" u="none" dirty="0" err="1"/>
              <a:t>Příslušenství</a:t>
            </a:r>
            <a:r>
              <a:rPr lang="en-US" altLang="cs-CZ" sz="2400" u="none" dirty="0"/>
              <a:t> (</a:t>
            </a:r>
            <a:r>
              <a:rPr lang="en-US" altLang="cs-CZ" sz="2400" u="none" dirty="0" err="1"/>
              <a:t>autorádia</a:t>
            </a:r>
            <a:r>
              <a:rPr lang="en-US" altLang="cs-CZ" sz="2400" u="none" dirty="0"/>
              <a:t>)</a:t>
            </a:r>
          </a:p>
          <a:p>
            <a:pPr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cs-CZ" sz="2400" u="none" dirty="0" err="1"/>
              <a:t>Závodiště</a:t>
            </a:r>
            <a:endParaRPr lang="en-US" altLang="cs-CZ" sz="2400" u="none" dirty="0"/>
          </a:p>
          <a:p>
            <a:pPr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cs-CZ" sz="2400" u="none" dirty="0" err="1"/>
              <a:t>Čerpací</a:t>
            </a:r>
            <a:r>
              <a:rPr lang="en-US" altLang="cs-CZ" sz="2400" u="none" dirty="0"/>
              <a:t> </a:t>
            </a:r>
            <a:r>
              <a:rPr lang="en-US" altLang="cs-CZ" sz="2400" u="none" dirty="0" err="1"/>
              <a:t>stanice</a:t>
            </a:r>
            <a:endParaRPr lang="en-US" altLang="cs-CZ" sz="2400" u="none" dirty="0"/>
          </a:p>
          <a:p>
            <a:pPr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altLang="cs-CZ" sz="2400" u="none" dirty="0" err="1"/>
              <a:t>Výměna</a:t>
            </a:r>
            <a:r>
              <a:rPr lang="en-US" altLang="cs-CZ" sz="2400" u="none" dirty="0"/>
              <a:t> </a:t>
            </a:r>
            <a:r>
              <a:rPr lang="en-US" altLang="cs-CZ" sz="2400" u="none" dirty="0" err="1"/>
              <a:t>pneumatik</a:t>
            </a:r>
            <a:endParaRPr lang="en-US" altLang="cs-CZ" sz="2400" u="none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1B85846A-E678-4C0E-8482-5400244C7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7013"/>
            <a:ext cx="8229600" cy="1236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70634B18-5624-49BA-8855-4D215F42C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endParaRPr lang="en-US" altLang="cs-CZ" sz="2400" u="none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0107982-007E-4001-AD7F-5EE3B6857E06}"/>
              </a:ext>
            </a:extLst>
          </p:cNvPr>
          <p:cNvSpPr/>
          <p:nvPr/>
        </p:nvSpPr>
        <p:spPr>
          <a:xfrm>
            <a:off x="533400" y="765175"/>
            <a:ext cx="8153400" cy="32924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altLang="cs-CZ" b="1" u="none" dirty="0" err="1">
                <a:solidFill>
                  <a:schemeClr val="tx1"/>
                </a:solidFill>
                <a:latin typeface="Calibri" pitchFamily="32" charset="0"/>
              </a:rPr>
              <a:t>Která</a:t>
            </a:r>
            <a:r>
              <a:rPr lang="en-US" altLang="cs-CZ" b="1" u="none" dirty="0">
                <a:solidFill>
                  <a:schemeClr val="tx1"/>
                </a:solidFill>
                <a:latin typeface="Calibri" pitchFamily="32" charset="0"/>
              </a:rPr>
              <a:t> </a:t>
            </a:r>
            <a:r>
              <a:rPr lang="en-US" altLang="cs-CZ" b="1" u="none" dirty="0" err="1">
                <a:solidFill>
                  <a:schemeClr val="tx1"/>
                </a:solidFill>
                <a:latin typeface="Calibri" pitchFamily="32" charset="0"/>
              </a:rPr>
              <a:t>místa</a:t>
            </a:r>
            <a:r>
              <a:rPr lang="en-US" altLang="cs-CZ" b="1" u="none" dirty="0">
                <a:solidFill>
                  <a:schemeClr val="tx1"/>
                </a:solidFill>
                <a:latin typeface="Calibri" pitchFamily="32" charset="0"/>
              </a:rPr>
              <a:t> to </a:t>
            </a:r>
            <a:r>
              <a:rPr lang="en-US" altLang="cs-CZ" b="1" u="none" dirty="0" err="1">
                <a:solidFill>
                  <a:schemeClr val="tx1"/>
                </a:solidFill>
                <a:latin typeface="Calibri" pitchFamily="32" charset="0"/>
              </a:rPr>
              <a:t>jsou</a:t>
            </a:r>
            <a:r>
              <a:rPr lang="en-US" altLang="cs-CZ" b="1" u="none" dirty="0">
                <a:solidFill>
                  <a:schemeClr val="tx1"/>
                </a:solidFill>
                <a:latin typeface="Calibri" pitchFamily="32" charset="0"/>
              </a:rPr>
              <a:t>?</a:t>
            </a:r>
            <a:endParaRPr lang="cs-CZ" altLang="cs-CZ" b="1" u="none" dirty="0">
              <a:solidFill>
                <a:schemeClr val="tx1"/>
              </a:solidFill>
              <a:latin typeface="Calibri" pitchFamily="32" charset="0"/>
            </a:endParaRPr>
          </a:p>
          <a:p>
            <a:pPr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 b="1" u="none" dirty="0">
              <a:solidFill>
                <a:schemeClr val="tx1"/>
              </a:solidFill>
              <a:latin typeface="Calibri" pitchFamily="32" charset="0"/>
            </a:endParaRPr>
          </a:p>
          <a:p>
            <a:pPr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 b="1" u="none" dirty="0">
              <a:solidFill>
                <a:schemeClr val="tx1"/>
              </a:solidFill>
              <a:latin typeface="Calibri" pitchFamily="32" charset="0"/>
            </a:endParaRPr>
          </a:p>
          <a:p>
            <a:pPr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 b="1" u="none" dirty="0">
              <a:solidFill>
                <a:schemeClr val="tx1"/>
              </a:solidFill>
              <a:latin typeface="Calibri" pitchFamily="32" charset="0"/>
            </a:endParaRPr>
          </a:p>
          <a:p>
            <a:pPr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altLang="cs-CZ" b="1" u="none" dirty="0">
              <a:solidFill>
                <a:schemeClr val="tx1"/>
              </a:solidFill>
              <a:latin typeface="Calibri" pitchFamily="32" charset="0"/>
            </a:endParaRPr>
          </a:p>
          <a:p>
            <a:pPr marL="341313">
              <a:spcBef>
                <a:spcPts val="800"/>
              </a:spcBef>
              <a:buSzPct val="100000"/>
              <a:defRPr/>
            </a:pPr>
            <a:endParaRPr lang="en-US" altLang="cs-CZ" b="1" u="none" dirty="0">
              <a:solidFill>
                <a:schemeClr val="tx1"/>
              </a:solidFill>
              <a:latin typeface="Calibri" pitchFamily="32" charset="0"/>
            </a:endParaRPr>
          </a:p>
          <a:p>
            <a:pPr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altLang="cs-CZ" b="1" u="none" dirty="0" err="1">
                <a:solidFill>
                  <a:schemeClr val="tx1"/>
                </a:solidFill>
                <a:latin typeface="Calibri" pitchFamily="32" charset="0"/>
              </a:rPr>
              <a:t>Koho</a:t>
            </a:r>
            <a:r>
              <a:rPr lang="en-US" altLang="cs-CZ" b="1" u="none" dirty="0">
                <a:solidFill>
                  <a:schemeClr val="tx1"/>
                </a:solidFill>
                <a:latin typeface="Calibri" pitchFamily="32" charset="0"/>
              </a:rPr>
              <a:t> tam </a:t>
            </a:r>
            <a:r>
              <a:rPr lang="en-US" altLang="cs-CZ" b="1" u="none" dirty="0" err="1">
                <a:solidFill>
                  <a:schemeClr val="tx1"/>
                </a:solidFill>
                <a:latin typeface="Calibri" pitchFamily="32" charset="0"/>
              </a:rPr>
              <a:t>známe</a:t>
            </a:r>
            <a:r>
              <a:rPr lang="en-US" altLang="cs-CZ" b="1" u="none" dirty="0">
                <a:solidFill>
                  <a:schemeClr val="tx1"/>
                </a:solidFill>
                <a:latin typeface="Calibri" pitchFamily="32" charset="0"/>
              </a:rPr>
              <a:t>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>
            <a:extLst>
              <a:ext uri="{FF2B5EF4-FFF2-40B4-BE49-F238E27FC236}">
                <a16:creationId xmlns:a16="http://schemas.microsoft.com/office/drawing/2014/main" id="{4D126734-6ECF-4C15-9B45-B7FCFF2A6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53440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ctr">
              <a:lnSpc>
                <a:spcPct val="50000"/>
              </a:lnSpc>
              <a:spcBef>
                <a:spcPts val="2000"/>
              </a:spcBef>
              <a:buSzPct val="100000"/>
              <a:defRPr/>
            </a:pPr>
            <a:r>
              <a:rPr lang="en-US" altLang="cs-CZ" sz="3200" b="1" u="none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cs-CZ" altLang="cs-CZ" sz="3200" b="1" u="none" dirty="0" err="1">
                <a:latin typeface="Calibri" panose="020F0502020204030204" pitchFamily="34" charset="0"/>
                <a:cs typeface="Calibri" panose="020F0502020204030204" pitchFamily="34" charset="0"/>
              </a:rPr>
              <a:t>ajít</a:t>
            </a:r>
            <a:r>
              <a:rPr lang="cs-CZ" altLang="cs-CZ" sz="3200" b="1" u="none" dirty="0">
                <a:latin typeface="Calibri" panose="020F0502020204030204" pitchFamily="34" charset="0"/>
                <a:cs typeface="Calibri" panose="020F0502020204030204" pitchFamily="34" charset="0"/>
              </a:rPr>
              <a:t> člověka, který má zájem</a:t>
            </a:r>
          </a:p>
          <a:p>
            <a:pPr algn="ctr">
              <a:lnSpc>
                <a:spcPct val="50000"/>
              </a:lnSpc>
              <a:spcBef>
                <a:spcPts val="2000"/>
              </a:spcBef>
              <a:buSzPct val="100000"/>
              <a:defRPr/>
            </a:pPr>
            <a:r>
              <a:rPr lang="cs-CZ" altLang="cs-CZ" sz="2000" b="1" i="1" u="none" dirty="0" err="1">
                <a:latin typeface="+mj-lt"/>
                <a:cs typeface="Calibri" panose="020F0502020204030204" pitchFamily="34" charset="0"/>
              </a:rPr>
              <a:t>Kd</a:t>
            </a:r>
            <a:r>
              <a:rPr lang="en-US" altLang="cs-CZ" sz="2000" b="1" i="1" u="none" dirty="0">
                <a:latin typeface="+mj-lt"/>
              </a:rPr>
              <a:t>e </a:t>
            </a:r>
            <a:r>
              <a:rPr lang="en-US" altLang="cs-CZ" sz="2000" b="1" i="1" u="none" dirty="0" err="1">
                <a:latin typeface="+mj-lt"/>
              </a:rPr>
              <a:t>bychom</a:t>
            </a:r>
            <a:r>
              <a:rPr lang="en-US" altLang="cs-CZ" sz="2000" b="1" i="1" u="none" dirty="0">
                <a:latin typeface="+mj-lt"/>
              </a:rPr>
              <a:t> </a:t>
            </a:r>
            <a:r>
              <a:rPr lang="en-US" altLang="cs-CZ" sz="2000" b="1" i="1" u="none" dirty="0" err="1">
                <a:latin typeface="+mj-lt"/>
              </a:rPr>
              <a:t>mohli</a:t>
            </a:r>
            <a:r>
              <a:rPr lang="en-US" altLang="cs-CZ" sz="2000" b="1" i="1" u="none" dirty="0">
                <a:latin typeface="+mj-lt"/>
              </a:rPr>
              <a:t> </a:t>
            </a:r>
            <a:r>
              <a:rPr lang="en-US" altLang="cs-CZ" sz="2000" b="1" i="1" u="none" dirty="0" err="1">
                <a:latin typeface="+mj-lt"/>
              </a:rPr>
              <a:t>najít</a:t>
            </a:r>
            <a:r>
              <a:rPr lang="en-US" altLang="cs-CZ" sz="2000" b="1" i="1" u="none" dirty="0">
                <a:latin typeface="+mj-lt"/>
              </a:rPr>
              <a:t> </a:t>
            </a:r>
            <a:r>
              <a:rPr lang="en-US" altLang="cs-CZ" sz="2000" b="1" i="1" u="none" dirty="0" err="1">
                <a:latin typeface="+mj-lt"/>
              </a:rPr>
              <a:t>člověka</a:t>
            </a:r>
            <a:r>
              <a:rPr lang="en-US" altLang="cs-CZ" sz="2000" b="1" i="1" u="none" dirty="0">
                <a:latin typeface="+mj-lt"/>
              </a:rPr>
              <a:t>, </a:t>
            </a:r>
            <a:r>
              <a:rPr lang="en-US" altLang="cs-CZ" sz="2000" b="1" i="1" u="none" dirty="0" err="1">
                <a:latin typeface="+mj-lt"/>
              </a:rPr>
              <a:t>který</a:t>
            </a:r>
            <a:r>
              <a:rPr lang="en-US" altLang="cs-CZ" sz="2000" b="1" i="1" u="none" dirty="0">
                <a:latin typeface="+mj-lt"/>
              </a:rPr>
              <a:t> by se s </a:t>
            </a:r>
            <a:r>
              <a:rPr lang="en-US" altLang="cs-CZ" sz="2000" b="1" i="1" u="none" dirty="0" err="1">
                <a:latin typeface="+mj-lt"/>
              </a:rPr>
              <a:t>danou</a:t>
            </a:r>
            <a:r>
              <a:rPr lang="en-US" altLang="cs-CZ" sz="2000" b="1" i="1" u="none" dirty="0">
                <a:latin typeface="+mj-lt"/>
              </a:rPr>
              <a:t> </a:t>
            </a:r>
            <a:r>
              <a:rPr lang="en-US" altLang="cs-CZ" sz="2000" b="1" i="1" u="none" dirty="0" err="1">
                <a:latin typeface="+mj-lt"/>
              </a:rPr>
              <a:t>osobou</a:t>
            </a:r>
            <a:r>
              <a:rPr lang="en-US" altLang="cs-CZ" sz="2000" b="1" i="1" u="none" dirty="0">
                <a:latin typeface="+mj-lt"/>
              </a:rPr>
              <a:t> </a:t>
            </a:r>
            <a:r>
              <a:rPr lang="en-US" altLang="cs-CZ" sz="2000" b="1" i="1" u="none" dirty="0" err="1">
                <a:latin typeface="+mj-lt"/>
              </a:rPr>
              <a:t>mohl</a:t>
            </a:r>
            <a:r>
              <a:rPr lang="en-US" altLang="cs-CZ" sz="2000" b="1" i="1" u="none" dirty="0">
                <a:latin typeface="+mj-lt"/>
              </a:rPr>
              <a:t> </a:t>
            </a:r>
            <a:endParaRPr lang="cs-CZ" altLang="cs-CZ" sz="2000" b="1" i="1" u="none" dirty="0">
              <a:latin typeface="+mj-lt"/>
            </a:endParaRPr>
          </a:p>
          <a:p>
            <a:pPr algn="ctr">
              <a:lnSpc>
                <a:spcPct val="50000"/>
              </a:lnSpc>
              <a:spcBef>
                <a:spcPts val="1500"/>
              </a:spcBef>
              <a:buSzPct val="100000"/>
              <a:defRPr/>
            </a:pPr>
            <a:r>
              <a:rPr lang="en-US" altLang="cs-CZ" sz="2000" b="1" i="1" u="none" dirty="0" err="1">
                <a:latin typeface="+mj-lt"/>
              </a:rPr>
              <a:t>spřátelit</a:t>
            </a:r>
            <a:r>
              <a:rPr lang="en-US" altLang="cs-CZ" sz="2000" b="1" i="1" u="none" dirty="0">
                <a:latin typeface="+mj-lt"/>
              </a:rPr>
              <a:t>?</a:t>
            </a:r>
            <a:endParaRPr lang="cs-CZ" altLang="cs-CZ" sz="2000" b="1" i="1" u="none" dirty="0">
              <a:latin typeface="+mj-lt"/>
            </a:endParaRPr>
          </a:p>
          <a:p>
            <a:pPr algn="ctr">
              <a:lnSpc>
                <a:spcPct val="50000"/>
              </a:lnSpc>
              <a:spcBef>
                <a:spcPts val="1500"/>
              </a:spcBef>
              <a:buSzPct val="100000"/>
              <a:defRPr/>
            </a:pPr>
            <a:endParaRPr lang="en-US" altLang="cs-CZ" sz="1800" b="1" i="1" u="none" dirty="0">
              <a:latin typeface="+mj-lt"/>
            </a:endParaRPr>
          </a:p>
        </p:txBody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53056364-A48B-4541-9214-FDBFE2223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8458200" cy="494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>
              <a:spcBef>
                <a:spcPts val="1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cs-CZ" altLang="cs-CZ" u="none" dirty="0">
              <a:latin typeface="+mj-lt"/>
            </a:endParaRPr>
          </a:p>
          <a:p>
            <a:pPr>
              <a:spcBef>
                <a:spcPts val="1500"/>
              </a:spcBef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+mj-lt"/>
              </a:rPr>
              <a:t>Znáte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někoho</a:t>
            </a:r>
            <a:r>
              <a:rPr lang="en-US" altLang="cs-CZ" u="none" dirty="0">
                <a:latin typeface="+mj-lt"/>
              </a:rPr>
              <a:t>, </a:t>
            </a:r>
            <a:r>
              <a:rPr lang="en-US" altLang="cs-CZ" u="none" dirty="0" err="1">
                <a:latin typeface="+mj-lt"/>
              </a:rPr>
              <a:t>kdo</a:t>
            </a:r>
            <a:r>
              <a:rPr lang="en-US" altLang="cs-CZ" u="none" dirty="0">
                <a:latin typeface="+mj-lt"/>
              </a:rPr>
              <a:t> by </a:t>
            </a:r>
            <a:r>
              <a:rPr lang="en-US" altLang="cs-CZ" u="none" dirty="0" err="1">
                <a:latin typeface="+mj-lt"/>
              </a:rPr>
              <a:t>měl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danou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osobu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rád</a:t>
            </a:r>
            <a:r>
              <a:rPr lang="en-US" altLang="cs-CZ" u="none" dirty="0">
                <a:latin typeface="+mj-lt"/>
              </a:rPr>
              <a:t> (</a:t>
            </a:r>
            <a:r>
              <a:rPr lang="en-US" altLang="cs-CZ" u="none" dirty="0" err="1">
                <a:latin typeface="+mj-lt"/>
              </a:rPr>
              <a:t>komu</a:t>
            </a:r>
            <a:r>
              <a:rPr lang="en-US" altLang="cs-CZ" u="none" dirty="0">
                <a:latin typeface="+mj-lt"/>
              </a:rPr>
              <a:t> by </a:t>
            </a:r>
            <a:r>
              <a:rPr lang="en-US" altLang="cs-CZ" u="none" dirty="0" err="1">
                <a:latin typeface="+mj-lt"/>
              </a:rPr>
              <a:t>byla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sympatická</a:t>
            </a:r>
            <a:r>
              <a:rPr lang="en-US" altLang="cs-CZ" u="none" dirty="0">
                <a:latin typeface="+mj-lt"/>
              </a:rPr>
              <a:t>)?</a:t>
            </a:r>
          </a:p>
          <a:p>
            <a:pPr>
              <a:spcBef>
                <a:spcPts val="1500"/>
              </a:spcBef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+mj-lt"/>
              </a:rPr>
              <a:t>Ministerstvo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sociálních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věcí</a:t>
            </a:r>
            <a:endParaRPr lang="en-US" altLang="cs-CZ" u="none" dirty="0">
              <a:latin typeface="+mj-lt"/>
            </a:endParaRPr>
          </a:p>
          <a:p>
            <a:pPr>
              <a:spcBef>
                <a:spcPts val="1500"/>
              </a:spcBef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+mj-lt"/>
              </a:rPr>
              <a:t>Formální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dobrovolnické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programy</a:t>
            </a:r>
            <a:r>
              <a:rPr lang="en-US" altLang="cs-CZ" u="none" dirty="0">
                <a:latin typeface="+mj-lt"/>
              </a:rPr>
              <a:t>, </a:t>
            </a:r>
            <a:r>
              <a:rPr lang="en-US" altLang="cs-CZ" u="none" dirty="0" err="1">
                <a:latin typeface="+mj-lt"/>
              </a:rPr>
              <a:t>jako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např</a:t>
            </a:r>
            <a:r>
              <a:rPr lang="en-US" altLang="cs-CZ" u="none" dirty="0">
                <a:latin typeface="+mj-lt"/>
              </a:rPr>
              <a:t>. “Best Buddies”(</a:t>
            </a:r>
            <a:r>
              <a:rPr lang="en-US" altLang="cs-CZ" u="none" dirty="0" err="1">
                <a:latin typeface="+mj-lt"/>
              </a:rPr>
              <a:t>nejlepší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kamarádi</a:t>
            </a:r>
            <a:r>
              <a:rPr lang="en-US" altLang="cs-CZ" u="none" dirty="0">
                <a:latin typeface="+mj-lt"/>
              </a:rPr>
              <a:t>) (</a:t>
            </a:r>
            <a:r>
              <a:rPr lang="en-US" altLang="cs-CZ" u="none" dirty="0" err="1">
                <a:latin typeface="+mj-lt"/>
              </a:rPr>
              <a:t>tj</a:t>
            </a:r>
            <a:r>
              <a:rPr lang="en-US" altLang="cs-CZ" u="none" dirty="0">
                <a:latin typeface="+mj-lt"/>
              </a:rPr>
              <a:t>. </a:t>
            </a:r>
            <a:r>
              <a:rPr lang="en-US" altLang="cs-CZ" u="none" dirty="0" err="1">
                <a:latin typeface="+mj-lt"/>
              </a:rPr>
              <a:t>ve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škole</a:t>
            </a:r>
            <a:r>
              <a:rPr lang="en-US" altLang="cs-CZ" u="none" dirty="0">
                <a:latin typeface="+mj-lt"/>
              </a:rPr>
              <a:t>, v </a:t>
            </a:r>
            <a:r>
              <a:rPr lang="en-US" altLang="cs-CZ" u="none" dirty="0" err="1">
                <a:latin typeface="+mj-lt"/>
              </a:rPr>
              <a:t>podniku</a:t>
            </a:r>
            <a:r>
              <a:rPr lang="en-US" altLang="cs-CZ" u="none" dirty="0">
                <a:latin typeface="+mj-lt"/>
              </a:rPr>
              <a:t>, </a:t>
            </a:r>
            <a:r>
              <a:rPr lang="en-US" altLang="cs-CZ" u="none" dirty="0" err="1">
                <a:latin typeface="+mj-lt"/>
              </a:rPr>
              <a:t>na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vyšší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škole</a:t>
            </a:r>
            <a:r>
              <a:rPr lang="en-US" altLang="cs-CZ" u="none" dirty="0">
                <a:latin typeface="+mj-lt"/>
              </a:rPr>
              <a:t>)</a:t>
            </a:r>
          </a:p>
          <a:p>
            <a:pPr>
              <a:spcBef>
                <a:spcPts val="1500"/>
              </a:spcBef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+mj-lt"/>
              </a:rPr>
              <a:t>Bývalí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pracovníci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služeb</a:t>
            </a:r>
            <a:endParaRPr lang="en-US" altLang="cs-CZ" u="none" dirty="0">
              <a:latin typeface="+mj-lt"/>
            </a:endParaRPr>
          </a:p>
          <a:p>
            <a:pPr>
              <a:spcBef>
                <a:spcPts val="1500"/>
              </a:spcBef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+mj-lt"/>
              </a:rPr>
              <a:t>Příbuzní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pracovníků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služeb</a:t>
            </a:r>
            <a:endParaRPr lang="en-US" altLang="cs-CZ" u="none" dirty="0">
              <a:latin typeface="+mj-lt"/>
            </a:endParaRPr>
          </a:p>
          <a:p>
            <a:pPr>
              <a:spcBef>
                <a:spcPts val="1500"/>
              </a:spcBef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+mj-lt"/>
              </a:rPr>
              <a:t>Jiná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místa</a:t>
            </a:r>
            <a:r>
              <a:rPr lang="en-US" altLang="cs-CZ" u="none" dirty="0">
                <a:latin typeface="+mj-lt"/>
              </a:rPr>
              <a:t>, </a:t>
            </a:r>
            <a:r>
              <a:rPr lang="en-US" altLang="cs-CZ" u="none" dirty="0" err="1">
                <a:latin typeface="+mj-lt"/>
              </a:rPr>
              <a:t>jiní</a:t>
            </a:r>
            <a:r>
              <a:rPr lang="en-US" altLang="cs-CZ" u="none" dirty="0">
                <a:latin typeface="+mj-lt"/>
              </a:rPr>
              <a:t>  </a:t>
            </a:r>
            <a:r>
              <a:rPr lang="en-US" altLang="cs-CZ" u="none" dirty="0" err="1">
                <a:latin typeface="+mj-lt"/>
              </a:rPr>
              <a:t>lidé</a:t>
            </a:r>
            <a:r>
              <a:rPr lang="en-US" altLang="cs-CZ" u="none" dirty="0">
                <a:latin typeface="+mj-lt"/>
              </a:rPr>
              <a:t>?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>
            <a:extLst>
              <a:ext uri="{FF2B5EF4-FFF2-40B4-BE49-F238E27FC236}">
                <a16:creationId xmlns:a16="http://schemas.microsoft.com/office/drawing/2014/main" id="{101C3B62-AD2A-491E-87EB-EE480D63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701824"/>
            <a:ext cx="4800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cs-CZ" sz="2400" b="1" u="none" dirty="0" err="1">
                <a:cs typeface="Calibri" panose="020F0502020204030204" pitchFamily="34" charset="0"/>
              </a:rPr>
              <a:t>Asociační</a:t>
            </a:r>
            <a:r>
              <a:rPr lang="en-US" altLang="cs-CZ" sz="2400" b="1" u="none" dirty="0">
                <a:cs typeface="Calibri" panose="020F0502020204030204" pitchFamily="34" charset="0"/>
              </a:rPr>
              <a:t> </a:t>
            </a:r>
            <a:r>
              <a:rPr lang="en-US" altLang="cs-CZ" sz="2400" b="1" u="none" dirty="0" err="1">
                <a:cs typeface="Calibri" panose="020F0502020204030204" pitchFamily="34" charset="0"/>
              </a:rPr>
              <a:t>mapa</a:t>
            </a:r>
            <a:endParaRPr lang="cs-CZ" altLang="cs-CZ" sz="2400" b="1" u="none" dirty="0"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cs-CZ" sz="1100" dirty="0" err="1">
                <a:latin typeface="Copperplate" charset="0"/>
              </a:rPr>
              <a:t>vypracoval</a:t>
            </a:r>
            <a:r>
              <a:rPr lang="en-US" altLang="cs-CZ" sz="1100" dirty="0">
                <a:latin typeface="Copperplate" charset="0"/>
              </a:rPr>
              <a:t>: john </a:t>
            </a:r>
            <a:r>
              <a:rPr lang="en-US" altLang="cs-CZ" sz="1100" dirty="0" err="1">
                <a:latin typeface="Copperplate" charset="0"/>
              </a:rPr>
              <a:t>mcknight</a:t>
            </a:r>
            <a:br>
              <a:rPr lang="en-US" altLang="cs-CZ" sz="1100" dirty="0">
                <a:latin typeface="Copperplate" charset="0"/>
              </a:rPr>
            </a:br>
            <a:r>
              <a:rPr lang="en-US" altLang="cs-CZ" sz="1100" dirty="0">
                <a:latin typeface="Copperplate" charset="0"/>
              </a:rPr>
              <a:t>northwestern university</a:t>
            </a:r>
            <a:br>
              <a:rPr lang="en-US" altLang="cs-CZ" sz="1100" dirty="0">
                <a:latin typeface="Copperplate" charset="0"/>
              </a:rPr>
            </a:br>
            <a:r>
              <a:rPr lang="en-US" altLang="cs-CZ" sz="1100" dirty="0">
                <a:latin typeface="Copperplate" charset="0"/>
              </a:rPr>
              <a:t>center for urban affairs and policy research</a:t>
            </a:r>
            <a:br>
              <a:rPr lang="en-US" altLang="cs-CZ" sz="1100" dirty="0">
                <a:latin typeface="Copperplate" charset="0"/>
              </a:rPr>
            </a:br>
            <a:r>
              <a:rPr lang="en-US" altLang="cs-CZ" sz="1100" dirty="0">
                <a:latin typeface="Copperplate" charset="0"/>
              </a:rPr>
              <a:t>2040 </a:t>
            </a:r>
            <a:r>
              <a:rPr lang="en-US" altLang="cs-CZ" sz="1100" dirty="0" err="1">
                <a:latin typeface="Copperplate" charset="0"/>
              </a:rPr>
              <a:t>sheridan</a:t>
            </a:r>
            <a:r>
              <a:rPr lang="en-US" altLang="cs-CZ" sz="1100" dirty="0">
                <a:latin typeface="Copperplate" charset="0"/>
              </a:rPr>
              <a:t> road</a:t>
            </a:r>
            <a:br>
              <a:rPr lang="en-US" altLang="cs-CZ" sz="1100" dirty="0">
                <a:latin typeface="Copperplate" charset="0"/>
              </a:rPr>
            </a:br>
            <a:r>
              <a:rPr lang="en-US" altLang="cs-CZ" sz="1100" dirty="0" err="1">
                <a:latin typeface="Copperplate" charset="0"/>
              </a:rPr>
              <a:t>evanston</a:t>
            </a:r>
            <a:r>
              <a:rPr lang="en-US" altLang="cs-CZ" sz="1100" dirty="0">
                <a:latin typeface="Copperplate" charset="0"/>
              </a:rPr>
              <a:t>, </a:t>
            </a:r>
            <a:r>
              <a:rPr lang="en-US" altLang="cs-CZ" sz="1100" dirty="0" err="1">
                <a:latin typeface="Copperplate" charset="0"/>
              </a:rPr>
              <a:t>illinois</a:t>
            </a:r>
            <a:r>
              <a:rPr lang="en-US" altLang="cs-CZ" sz="1100" dirty="0">
                <a:latin typeface="Copperplate" charset="0"/>
              </a:rPr>
              <a:t> 60208</a:t>
            </a:r>
            <a:br>
              <a:rPr lang="en-US" altLang="cs-CZ" sz="2400" b="1" u="none" dirty="0">
                <a:cs typeface="Calibri" panose="020F0502020204030204" pitchFamily="34" charset="0"/>
              </a:rPr>
            </a:br>
            <a:endParaRPr lang="en-US" altLang="cs-CZ" sz="2400" b="1" u="none" dirty="0">
              <a:cs typeface="Calibri" panose="020F0502020204030204" pitchFamily="34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70664C18-3A4E-46DA-86CA-EBDF45C34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2440632"/>
            <a:ext cx="426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547688" indent="-4032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7688" algn="l"/>
                <a:tab pos="995363" algn="l"/>
                <a:tab pos="1444625" algn="l"/>
                <a:tab pos="1893888" algn="l"/>
                <a:tab pos="2343150" algn="l"/>
                <a:tab pos="2792413" algn="l"/>
                <a:tab pos="3241675" algn="l"/>
                <a:tab pos="3690938" algn="l"/>
                <a:tab pos="4140200" algn="l"/>
                <a:tab pos="4589463" algn="l"/>
                <a:tab pos="5038725" algn="l"/>
                <a:tab pos="5487988" algn="l"/>
                <a:tab pos="5937250" algn="l"/>
                <a:tab pos="6386513" algn="l"/>
                <a:tab pos="6835775" algn="l"/>
                <a:tab pos="7285038" algn="l"/>
                <a:tab pos="7734300" algn="l"/>
                <a:tab pos="8183563" algn="l"/>
                <a:tab pos="8632825" algn="l"/>
                <a:tab pos="9082088" algn="l"/>
                <a:tab pos="953135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7688" algn="l"/>
                <a:tab pos="995363" algn="l"/>
                <a:tab pos="1444625" algn="l"/>
                <a:tab pos="1893888" algn="l"/>
                <a:tab pos="2343150" algn="l"/>
                <a:tab pos="2792413" algn="l"/>
                <a:tab pos="3241675" algn="l"/>
                <a:tab pos="3690938" algn="l"/>
                <a:tab pos="4140200" algn="l"/>
                <a:tab pos="4589463" algn="l"/>
                <a:tab pos="5038725" algn="l"/>
                <a:tab pos="5487988" algn="l"/>
                <a:tab pos="5937250" algn="l"/>
                <a:tab pos="6386513" algn="l"/>
                <a:tab pos="6835775" algn="l"/>
                <a:tab pos="7285038" algn="l"/>
                <a:tab pos="7734300" algn="l"/>
                <a:tab pos="8183563" algn="l"/>
                <a:tab pos="8632825" algn="l"/>
                <a:tab pos="9082088" algn="l"/>
                <a:tab pos="953135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7688" algn="l"/>
                <a:tab pos="995363" algn="l"/>
                <a:tab pos="1444625" algn="l"/>
                <a:tab pos="1893888" algn="l"/>
                <a:tab pos="2343150" algn="l"/>
                <a:tab pos="2792413" algn="l"/>
                <a:tab pos="3241675" algn="l"/>
                <a:tab pos="3690938" algn="l"/>
                <a:tab pos="4140200" algn="l"/>
                <a:tab pos="4589463" algn="l"/>
                <a:tab pos="5038725" algn="l"/>
                <a:tab pos="5487988" algn="l"/>
                <a:tab pos="5937250" algn="l"/>
                <a:tab pos="6386513" algn="l"/>
                <a:tab pos="6835775" algn="l"/>
                <a:tab pos="7285038" algn="l"/>
                <a:tab pos="7734300" algn="l"/>
                <a:tab pos="8183563" algn="l"/>
                <a:tab pos="8632825" algn="l"/>
                <a:tab pos="9082088" algn="l"/>
                <a:tab pos="953135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7688" algn="l"/>
                <a:tab pos="995363" algn="l"/>
                <a:tab pos="1444625" algn="l"/>
                <a:tab pos="1893888" algn="l"/>
                <a:tab pos="2343150" algn="l"/>
                <a:tab pos="2792413" algn="l"/>
                <a:tab pos="3241675" algn="l"/>
                <a:tab pos="3690938" algn="l"/>
                <a:tab pos="4140200" algn="l"/>
                <a:tab pos="4589463" algn="l"/>
                <a:tab pos="5038725" algn="l"/>
                <a:tab pos="5487988" algn="l"/>
                <a:tab pos="5937250" algn="l"/>
                <a:tab pos="6386513" algn="l"/>
                <a:tab pos="6835775" algn="l"/>
                <a:tab pos="7285038" algn="l"/>
                <a:tab pos="7734300" algn="l"/>
                <a:tab pos="8183563" algn="l"/>
                <a:tab pos="8632825" algn="l"/>
                <a:tab pos="9082088" algn="l"/>
                <a:tab pos="953135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7688" algn="l"/>
                <a:tab pos="995363" algn="l"/>
                <a:tab pos="1444625" algn="l"/>
                <a:tab pos="1893888" algn="l"/>
                <a:tab pos="2343150" algn="l"/>
                <a:tab pos="2792413" algn="l"/>
                <a:tab pos="3241675" algn="l"/>
                <a:tab pos="3690938" algn="l"/>
                <a:tab pos="4140200" algn="l"/>
                <a:tab pos="4589463" algn="l"/>
                <a:tab pos="5038725" algn="l"/>
                <a:tab pos="5487988" algn="l"/>
                <a:tab pos="5937250" algn="l"/>
                <a:tab pos="6386513" algn="l"/>
                <a:tab pos="6835775" algn="l"/>
                <a:tab pos="7285038" algn="l"/>
                <a:tab pos="7734300" algn="l"/>
                <a:tab pos="8183563" algn="l"/>
                <a:tab pos="8632825" algn="l"/>
                <a:tab pos="9082088" algn="l"/>
                <a:tab pos="953135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7688" algn="l"/>
                <a:tab pos="995363" algn="l"/>
                <a:tab pos="1444625" algn="l"/>
                <a:tab pos="1893888" algn="l"/>
                <a:tab pos="2343150" algn="l"/>
                <a:tab pos="2792413" algn="l"/>
                <a:tab pos="3241675" algn="l"/>
                <a:tab pos="3690938" algn="l"/>
                <a:tab pos="4140200" algn="l"/>
                <a:tab pos="4589463" algn="l"/>
                <a:tab pos="5038725" algn="l"/>
                <a:tab pos="5487988" algn="l"/>
                <a:tab pos="5937250" algn="l"/>
                <a:tab pos="6386513" algn="l"/>
                <a:tab pos="6835775" algn="l"/>
                <a:tab pos="7285038" algn="l"/>
                <a:tab pos="7734300" algn="l"/>
                <a:tab pos="8183563" algn="l"/>
                <a:tab pos="8632825" algn="l"/>
                <a:tab pos="9082088" algn="l"/>
                <a:tab pos="953135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7688" algn="l"/>
                <a:tab pos="995363" algn="l"/>
                <a:tab pos="1444625" algn="l"/>
                <a:tab pos="1893888" algn="l"/>
                <a:tab pos="2343150" algn="l"/>
                <a:tab pos="2792413" algn="l"/>
                <a:tab pos="3241675" algn="l"/>
                <a:tab pos="3690938" algn="l"/>
                <a:tab pos="4140200" algn="l"/>
                <a:tab pos="4589463" algn="l"/>
                <a:tab pos="5038725" algn="l"/>
                <a:tab pos="5487988" algn="l"/>
                <a:tab pos="5937250" algn="l"/>
                <a:tab pos="6386513" algn="l"/>
                <a:tab pos="6835775" algn="l"/>
                <a:tab pos="7285038" algn="l"/>
                <a:tab pos="7734300" algn="l"/>
                <a:tab pos="8183563" algn="l"/>
                <a:tab pos="8632825" algn="l"/>
                <a:tab pos="9082088" algn="l"/>
                <a:tab pos="953135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7688" algn="l"/>
                <a:tab pos="995363" algn="l"/>
                <a:tab pos="1444625" algn="l"/>
                <a:tab pos="1893888" algn="l"/>
                <a:tab pos="2343150" algn="l"/>
                <a:tab pos="2792413" algn="l"/>
                <a:tab pos="3241675" algn="l"/>
                <a:tab pos="3690938" algn="l"/>
                <a:tab pos="4140200" algn="l"/>
                <a:tab pos="4589463" algn="l"/>
                <a:tab pos="5038725" algn="l"/>
                <a:tab pos="5487988" algn="l"/>
                <a:tab pos="5937250" algn="l"/>
                <a:tab pos="6386513" algn="l"/>
                <a:tab pos="6835775" algn="l"/>
                <a:tab pos="7285038" algn="l"/>
                <a:tab pos="7734300" algn="l"/>
                <a:tab pos="8183563" algn="l"/>
                <a:tab pos="8632825" algn="l"/>
                <a:tab pos="9082088" algn="l"/>
                <a:tab pos="953135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7688" algn="l"/>
                <a:tab pos="995363" algn="l"/>
                <a:tab pos="1444625" algn="l"/>
                <a:tab pos="1893888" algn="l"/>
                <a:tab pos="2343150" algn="l"/>
                <a:tab pos="2792413" algn="l"/>
                <a:tab pos="3241675" algn="l"/>
                <a:tab pos="3690938" algn="l"/>
                <a:tab pos="4140200" algn="l"/>
                <a:tab pos="4589463" algn="l"/>
                <a:tab pos="5038725" algn="l"/>
                <a:tab pos="5487988" algn="l"/>
                <a:tab pos="5937250" algn="l"/>
                <a:tab pos="6386513" algn="l"/>
                <a:tab pos="6835775" algn="l"/>
                <a:tab pos="7285038" algn="l"/>
                <a:tab pos="7734300" algn="l"/>
                <a:tab pos="8183563" algn="l"/>
                <a:tab pos="8632825" algn="l"/>
                <a:tab pos="9082088" algn="l"/>
                <a:tab pos="953135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cs-CZ" sz="1200" i="1" u="none" dirty="0" err="1"/>
              <a:t>Umělecké</a:t>
            </a:r>
            <a:r>
              <a:rPr lang="en-US" altLang="cs-CZ" sz="1200" i="1" u="none" dirty="0"/>
              <a:t> </a:t>
            </a:r>
            <a:r>
              <a:rPr lang="en-US" altLang="cs-CZ" sz="1200" i="1" u="none" dirty="0" err="1"/>
              <a:t>organizace</a:t>
            </a:r>
            <a:r>
              <a:rPr lang="en-US" altLang="cs-CZ" sz="1200" i="1" u="none" dirty="0"/>
              <a:t>:</a:t>
            </a:r>
            <a:r>
              <a:rPr lang="en-US" altLang="cs-CZ" sz="1200" u="none" dirty="0"/>
              <a:t> </a:t>
            </a:r>
            <a:r>
              <a:rPr lang="en-US" altLang="cs-CZ" sz="1200" u="none" dirty="0" err="1"/>
              <a:t>sborový</a:t>
            </a:r>
            <a:r>
              <a:rPr lang="en-US" altLang="cs-CZ" sz="1200" u="none" dirty="0"/>
              <a:t> </a:t>
            </a:r>
            <a:r>
              <a:rPr lang="en-US" altLang="cs-CZ" sz="1200" u="none" dirty="0" err="1"/>
              <a:t>zpěv</a:t>
            </a:r>
            <a:r>
              <a:rPr lang="en-US" altLang="cs-CZ" sz="1200" u="none" dirty="0"/>
              <a:t>, </a:t>
            </a:r>
            <a:r>
              <a:rPr lang="en-US" altLang="cs-CZ" sz="1200" u="none" dirty="0" err="1"/>
              <a:t>divadlo</a:t>
            </a:r>
            <a:r>
              <a:rPr lang="en-US" altLang="cs-CZ" sz="1200" u="none" dirty="0"/>
              <a:t>, </a:t>
            </a:r>
            <a:r>
              <a:rPr lang="en-US" altLang="cs-CZ" sz="1200" u="none" dirty="0" err="1"/>
              <a:t>psaní</a:t>
            </a:r>
            <a:endParaRPr lang="en-US" altLang="cs-CZ" sz="1200" u="none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cs-CZ" sz="1200" i="1" u="none" dirty="0" err="1"/>
              <a:t>Podnikatelské</a:t>
            </a:r>
            <a:r>
              <a:rPr lang="en-US" altLang="cs-CZ" sz="1200" i="1" u="none" dirty="0"/>
              <a:t> </a:t>
            </a:r>
            <a:r>
              <a:rPr lang="en-US" altLang="cs-CZ" sz="1200" i="1" u="none" dirty="0" err="1"/>
              <a:t>organizace</a:t>
            </a:r>
            <a:r>
              <a:rPr lang="en-US" altLang="cs-CZ" sz="1200" i="1" u="none" dirty="0"/>
              <a:t>:</a:t>
            </a:r>
            <a:r>
              <a:rPr lang="en-US" altLang="cs-CZ" sz="1200" u="none" dirty="0"/>
              <a:t> </a:t>
            </a:r>
            <a:r>
              <a:rPr lang="en-US" altLang="cs-CZ" sz="1200" u="none" dirty="0" err="1"/>
              <a:t>Obchodní</a:t>
            </a:r>
            <a:r>
              <a:rPr lang="en-US" altLang="cs-CZ" sz="1200" u="none" dirty="0"/>
              <a:t> </a:t>
            </a:r>
            <a:r>
              <a:rPr lang="en-US" altLang="cs-CZ" sz="1200" u="none" dirty="0" err="1"/>
              <a:t>komora</a:t>
            </a:r>
            <a:r>
              <a:rPr lang="en-US" altLang="cs-CZ" sz="1200" u="none" dirty="0"/>
              <a:t>, </a:t>
            </a:r>
            <a:r>
              <a:rPr lang="en-US" altLang="cs-CZ" sz="1200" u="none" dirty="0" err="1"/>
              <a:t>podnikateská</a:t>
            </a:r>
            <a:r>
              <a:rPr lang="en-US" altLang="cs-CZ" sz="1200" u="none" dirty="0"/>
              <a:t> </a:t>
            </a:r>
            <a:r>
              <a:rPr lang="en-US" altLang="cs-CZ" sz="1200" u="none" dirty="0" err="1"/>
              <a:t>sdružení</a:t>
            </a:r>
            <a:r>
              <a:rPr lang="en-US" altLang="cs-CZ" sz="1200" u="none" dirty="0"/>
              <a:t> v </a:t>
            </a:r>
            <a:r>
              <a:rPr lang="en-US" altLang="cs-CZ" sz="1200" u="none" dirty="0" err="1"/>
              <a:t>blízkém</a:t>
            </a:r>
            <a:r>
              <a:rPr lang="en-US" altLang="cs-CZ" sz="1200" u="none" dirty="0"/>
              <a:t> </a:t>
            </a:r>
            <a:r>
              <a:rPr lang="en-US" altLang="cs-CZ" sz="1200" u="none" dirty="0" err="1"/>
              <a:t>okolí</a:t>
            </a:r>
            <a:r>
              <a:rPr lang="en-US" altLang="cs-CZ" sz="1200" u="none" dirty="0"/>
              <a:t>, </a:t>
            </a:r>
            <a:r>
              <a:rPr lang="en-US" altLang="cs-CZ" sz="1200" u="none" dirty="0" err="1"/>
              <a:t>obchodní</a:t>
            </a:r>
            <a:r>
              <a:rPr lang="en-US" altLang="cs-CZ" sz="1200" u="none" dirty="0"/>
              <a:t> </a:t>
            </a:r>
            <a:r>
              <a:rPr lang="en-US" altLang="cs-CZ" sz="1200" u="none" dirty="0" err="1"/>
              <a:t>skupiny</a:t>
            </a:r>
            <a:endParaRPr lang="en-US" altLang="cs-CZ" sz="1200" u="none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cs-CZ" sz="1200" i="1" u="none" dirty="0" err="1"/>
              <a:t>Dobročinné</a:t>
            </a:r>
            <a:r>
              <a:rPr lang="en-US" altLang="cs-CZ" sz="1200" i="1" u="none" dirty="0"/>
              <a:t> </a:t>
            </a:r>
            <a:r>
              <a:rPr lang="en-US" altLang="cs-CZ" sz="1200" i="1" u="none" dirty="0" err="1"/>
              <a:t>skupiny</a:t>
            </a:r>
            <a:r>
              <a:rPr lang="en-US" altLang="cs-CZ" sz="1200" i="1" u="none" dirty="0"/>
              <a:t>:</a:t>
            </a:r>
            <a:r>
              <a:rPr lang="en-US" altLang="cs-CZ" sz="1200" u="none" dirty="0"/>
              <a:t>  </a:t>
            </a:r>
            <a:r>
              <a:rPr lang="en-US" altLang="cs-CZ" sz="1200" u="none" dirty="0" err="1"/>
              <a:t>Červený</a:t>
            </a:r>
            <a:r>
              <a:rPr lang="en-US" altLang="cs-CZ" sz="1200" u="none" dirty="0"/>
              <a:t> </a:t>
            </a:r>
            <a:r>
              <a:rPr lang="en-US" altLang="cs-CZ" sz="1200" u="none" dirty="0" err="1"/>
              <a:t>kříž</a:t>
            </a:r>
            <a:r>
              <a:rPr lang="en-US" altLang="cs-CZ" sz="1200" u="none" dirty="0"/>
              <a:t>, </a:t>
            </a:r>
            <a:r>
              <a:rPr lang="en-US" altLang="cs-CZ" sz="1200" u="none" dirty="0" err="1"/>
              <a:t>Společnost</a:t>
            </a:r>
            <a:r>
              <a:rPr lang="en-US" altLang="cs-CZ" sz="1200" u="none" dirty="0"/>
              <a:t> </a:t>
            </a:r>
            <a:r>
              <a:rPr lang="en-US" altLang="cs-CZ" sz="1200" u="none" dirty="0" err="1"/>
              <a:t>proti</a:t>
            </a:r>
            <a:r>
              <a:rPr lang="en-US" altLang="cs-CZ" sz="1200" u="none" dirty="0"/>
              <a:t> </a:t>
            </a:r>
            <a:r>
              <a:rPr lang="en-US" altLang="cs-CZ" sz="1200" u="none" dirty="0" err="1"/>
              <a:t>rakovině</a:t>
            </a:r>
            <a:r>
              <a:rPr lang="en-US" altLang="cs-CZ" sz="1200" u="none" dirty="0"/>
              <a:t>, United Way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cs-CZ" sz="1200" i="1" u="none" dirty="0" err="1"/>
              <a:t>Církevní</a:t>
            </a:r>
            <a:r>
              <a:rPr lang="en-US" altLang="cs-CZ" sz="1200" i="1" u="none" dirty="0"/>
              <a:t> </a:t>
            </a:r>
            <a:r>
              <a:rPr lang="en-US" altLang="cs-CZ" sz="1200" i="1" u="none" dirty="0" err="1"/>
              <a:t>skupiny</a:t>
            </a:r>
            <a:r>
              <a:rPr lang="en-US" altLang="cs-CZ" sz="1200" b="1" i="1" u="none" dirty="0"/>
              <a:t>:</a:t>
            </a:r>
            <a:r>
              <a:rPr lang="en-US" altLang="cs-CZ" sz="1200" u="none" dirty="0"/>
              <a:t>  </a:t>
            </a:r>
            <a:r>
              <a:rPr lang="en-US" altLang="cs-CZ" sz="1200" u="none" dirty="0" err="1"/>
              <a:t>služby</a:t>
            </a:r>
            <a:r>
              <a:rPr lang="en-US" altLang="cs-CZ" sz="1200" u="none" dirty="0"/>
              <a:t>, </a:t>
            </a:r>
            <a:r>
              <a:rPr lang="en-US" altLang="cs-CZ" sz="1200" u="none" dirty="0" err="1"/>
              <a:t>modlitby</a:t>
            </a:r>
            <a:r>
              <a:rPr lang="en-US" altLang="cs-CZ" sz="1200" u="none" dirty="0"/>
              <a:t>, </a:t>
            </a:r>
            <a:r>
              <a:rPr lang="en-US" altLang="cs-CZ" sz="1200" u="none" dirty="0" err="1"/>
              <a:t>podpora</a:t>
            </a:r>
            <a:r>
              <a:rPr lang="en-US" altLang="cs-CZ" sz="1200" u="none" dirty="0"/>
              <a:t>, </a:t>
            </a:r>
            <a:r>
              <a:rPr lang="en-US" altLang="cs-CZ" sz="1200" u="none" dirty="0" err="1"/>
              <a:t>správa</a:t>
            </a:r>
            <a:r>
              <a:rPr lang="en-US" altLang="cs-CZ" sz="1200" u="none" dirty="0"/>
              <a:t>, </a:t>
            </a:r>
            <a:r>
              <a:rPr lang="en-US" altLang="cs-CZ" sz="1200" u="none" dirty="0" err="1"/>
              <a:t>ženské</a:t>
            </a:r>
            <a:r>
              <a:rPr lang="en-US" altLang="cs-CZ" sz="1200" u="none" dirty="0"/>
              <a:t> </a:t>
            </a:r>
            <a:r>
              <a:rPr lang="en-US" altLang="cs-CZ" sz="1200" u="none" dirty="0" err="1"/>
              <a:t>skupiny</a:t>
            </a:r>
            <a:r>
              <a:rPr lang="en-US" altLang="cs-CZ" sz="1200" u="none" dirty="0"/>
              <a:t>, </a:t>
            </a:r>
            <a:r>
              <a:rPr lang="en-US" altLang="cs-CZ" sz="1200" u="none" dirty="0" err="1"/>
              <a:t>mužské</a:t>
            </a:r>
            <a:r>
              <a:rPr lang="en-US" altLang="cs-CZ" sz="1200" u="none" dirty="0"/>
              <a:t> </a:t>
            </a:r>
            <a:r>
              <a:rPr lang="en-US" altLang="cs-CZ" sz="1200" u="none" dirty="0" err="1"/>
              <a:t>skupiny</a:t>
            </a:r>
            <a:r>
              <a:rPr lang="en-US" altLang="cs-CZ" sz="1200" u="none" dirty="0"/>
              <a:t>, </a:t>
            </a:r>
            <a:r>
              <a:rPr lang="en-US" altLang="cs-CZ" sz="1200" u="none" dirty="0" err="1"/>
              <a:t>mládež</a:t>
            </a:r>
            <a:r>
              <a:rPr lang="en-US" altLang="cs-CZ" sz="1200" u="none" dirty="0"/>
              <a:t>, </a:t>
            </a:r>
            <a:r>
              <a:rPr lang="en-US" altLang="cs-CZ" sz="1200" u="none" dirty="0" err="1"/>
              <a:t>senioři</a:t>
            </a:r>
            <a:endParaRPr lang="en-US" altLang="cs-CZ" sz="1200" u="none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cs-CZ" sz="1200" i="1" u="none" dirty="0" err="1"/>
              <a:t>Občanské</a:t>
            </a:r>
            <a:r>
              <a:rPr lang="en-US" altLang="cs-CZ" sz="1200" i="1" u="none" dirty="0"/>
              <a:t> </a:t>
            </a:r>
            <a:r>
              <a:rPr lang="en-US" altLang="cs-CZ" sz="1200" i="1" u="none" dirty="0" err="1"/>
              <a:t>akce</a:t>
            </a:r>
            <a:r>
              <a:rPr lang="en-US" altLang="cs-CZ" sz="1200" i="1" u="none" dirty="0"/>
              <a:t>: </a:t>
            </a:r>
            <a:r>
              <a:rPr lang="en-US" altLang="cs-CZ" sz="1200" u="none" dirty="0"/>
              <a:t>4.července, </a:t>
            </a:r>
            <a:r>
              <a:rPr lang="en-US" altLang="cs-CZ" sz="1200" u="none" dirty="0" err="1"/>
              <a:t>trh</a:t>
            </a:r>
            <a:r>
              <a:rPr lang="en-US" altLang="cs-CZ" sz="1200" u="none" dirty="0"/>
              <a:t> s </a:t>
            </a:r>
            <a:r>
              <a:rPr lang="en-US" altLang="cs-CZ" sz="1200" u="none" dirty="0" err="1"/>
              <a:t>uměleck.předměty</a:t>
            </a:r>
            <a:r>
              <a:rPr lang="en-US" altLang="cs-CZ" sz="1200" u="none" dirty="0"/>
              <a:t>, Halloween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cs-CZ" sz="1200" i="1" u="none" dirty="0" err="1"/>
              <a:t>Skupiny</a:t>
            </a:r>
            <a:r>
              <a:rPr lang="en-US" altLang="cs-CZ" sz="1200" i="1" u="none" dirty="0"/>
              <a:t> </a:t>
            </a:r>
            <a:r>
              <a:rPr lang="en-US" altLang="cs-CZ" sz="1200" i="1" u="none" dirty="0" err="1"/>
              <a:t>sběratelů</a:t>
            </a:r>
            <a:r>
              <a:rPr lang="en-US" altLang="cs-CZ" sz="1200" i="1" u="none" dirty="0"/>
              <a:t>:</a:t>
            </a:r>
            <a:r>
              <a:rPr lang="en-US" altLang="cs-CZ" sz="1200" u="none" dirty="0"/>
              <a:t>  </a:t>
            </a:r>
            <a:r>
              <a:rPr lang="en-US" altLang="cs-CZ" sz="1200" u="none" dirty="0" err="1"/>
              <a:t>sběratelé</a:t>
            </a:r>
            <a:r>
              <a:rPr lang="en-US" altLang="cs-CZ" sz="1200" u="none" dirty="0"/>
              <a:t> </a:t>
            </a:r>
            <a:r>
              <a:rPr lang="en-US" altLang="cs-CZ" sz="1200" u="none" dirty="0" err="1"/>
              <a:t>známek,sušení</a:t>
            </a:r>
            <a:r>
              <a:rPr lang="en-US" altLang="cs-CZ" sz="1200" u="none" dirty="0"/>
              <a:t> </a:t>
            </a:r>
            <a:r>
              <a:rPr lang="en-US" altLang="cs-CZ" sz="1200" u="none" dirty="0" err="1"/>
              <a:t>květin,starožitnosti</a:t>
            </a:r>
            <a:endParaRPr lang="en-US" altLang="cs-CZ" sz="1200" u="none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cs-CZ" sz="1200" i="1" u="none" dirty="0" err="1"/>
              <a:t>Podpůrné</a:t>
            </a:r>
            <a:r>
              <a:rPr lang="en-US" altLang="cs-CZ" sz="1200" i="1" u="none" dirty="0"/>
              <a:t> </a:t>
            </a:r>
            <a:r>
              <a:rPr lang="en-US" altLang="cs-CZ" sz="1200" i="1" u="none" dirty="0" err="1"/>
              <a:t>skupiny</a:t>
            </a:r>
            <a:r>
              <a:rPr lang="en-US" altLang="cs-CZ" sz="1200" i="1" u="none" dirty="0"/>
              <a:t> v </a:t>
            </a:r>
            <a:r>
              <a:rPr lang="en-US" altLang="cs-CZ" sz="1200" i="1" u="none" dirty="0" err="1"/>
              <a:t>komunitě</a:t>
            </a:r>
            <a:r>
              <a:rPr lang="en-US" altLang="cs-CZ" sz="1200" i="1" u="none" dirty="0"/>
              <a:t>: </a:t>
            </a:r>
            <a:r>
              <a:rPr lang="en-US" altLang="cs-CZ" sz="1200" u="none" dirty="0"/>
              <a:t> “</a:t>
            </a:r>
            <a:r>
              <a:rPr lang="en-US" altLang="cs-CZ" sz="1200" u="none" dirty="0" err="1"/>
              <a:t>přátelé</a:t>
            </a:r>
            <a:r>
              <a:rPr lang="en-US" altLang="cs-CZ" sz="1200" u="none" dirty="0"/>
              <a:t>” </a:t>
            </a:r>
            <a:r>
              <a:rPr lang="en-US" altLang="cs-CZ" sz="1200" u="none" dirty="0" err="1"/>
              <a:t>knihovny</a:t>
            </a:r>
            <a:r>
              <a:rPr lang="en-US" altLang="cs-CZ" sz="1200" u="none" dirty="0"/>
              <a:t>, </a:t>
            </a:r>
            <a:r>
              <a:rPr lang="en-US" altLang="cs-CZ" sz="1200" u="none" dirty="0" err="1"/>
              <a:t>pečovatelský</a:t>
            </a:r>
            <a:r>
              <a:rPr lang="en-US" altLang="cs-CZ" sz="1200" u="none" dirty="0"/>
              <a:t> </a:t>
            </a:r>
            <a:r>
              <a:rPr lang="en-US" altLang="cs-CZ" sz="1200" u="none" dirty="0" err="1"/>
              <a:t>dům</a:t>
            </a:r>
            <a:r>
              <a:rPr lang="en-US" altLang="cs-CZ" sz="1200" u="none" dirty="0"/>
              <a:t>, </a:t>
            </a:r>
            <a:r>
              <a:rPr lang="en-US" altLang="cs-CZ" sz="1200" u="none" dirty="0" err="1"/>
              <a:t>nemocnice</a:t>
            </a:r>
            <a:endParaRPr lang="en-US" altLang="cs-CZ" sz="1200" u="none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cs-CZ" sz="1200" i="1" u="none" dirty="0" err="1"/>
              <a:t>Seniorské</a:t>
            </a:r>
            <a:r>
              <a:rPr lang="en-US" altLang="cs-CZ" sz="1200" i="1" u="none" dirty="0"/>
              <a:t> </a:t>
            </a:r>
            <a:r>
              <a:rPr lang="en-US" altLang="cs-CZ" sz="1200" i="1" u="none" dirty="0" err="1"/>
              <a:t>skupiny</a:t>
            </a:r>
            <a:r>
              <a:rPr lang="en-US" altLang="cs-CZ" sz="1200" i="1" u="none" dirty="0"/>
              <a:t>:</a:t>
            </a:r>
            <a:r>
              <a:rPr lang="en-US" altLang="cs-CZ" sz="1200" u="none" dirty="0"/>
              <a:t>  </a:t>
            </a:r>
            <a:r>
              <a:rPr lang="en-US" altLang="cs-CZ" sz="1200" u="none" dirty="0" err="1"/>
              <a:t>Občané</a:t>
            </a:r>
            <a:r>
              <a:rPr lang="en-US" altLang="cs-CZ" sz="1200" u="none" dirty="0"/>
              <a:t> </a:t>
            </a:r>
            <a:r>
              <a:rPr lang="en-US" altLang="cs-CZ" sz="1200" u="none" dirty="0" err="1"/>
              <a:t>senioři</a:t>
            </a:r>
            <a:endParaRPr lang="en-US" altLang="cs-CZ" sz="1200" u="none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cs-CZ" sz="1200" i="1" u="none" dirty="0" err="1"/>
              <a:t>Etnická</a:t>
            </a:r>
            <a:r>
              <a:rPr lang="en-US" altLang="cs-CZ" sz="1200" i="1" u="none" dirty="0"/>
              <a:t> </a:t>
            </a:r>
            <a:r>
              <a:rPr lang="en-US" altLang="cs-CZ" sz="1200" i="1" u="none" dirty="0" err="1"/>
              <a:t>sdružení</a:t>
            </a:r>
            <a:r>
              <a:rPr lang="en-US" altLang="cs-CZ" sz="1200" i="1" u="none" dirty="0"/>
              <a:t>:  </a:t>
            </a:r>
            <a:r>
              <a:rPr lang="en-US" altLang="cs-CZ" sz="1200" u="none" dirty="0"/>
              <a:t>Sons of Norway, Black Heritage Club, </a:t>
            </a:r>
            <a:r>
              <a:rPr lang="en-US" altLang="cs-CZ" sz="1200" u="none" dirty="0" err="1"/>
              <a:t>Hibemians</a:t>
            </a:r>
            <a:endParaRPr lang="en-US" altLang="cs-CZ" sz="1200" i="1" u="none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cs-CZ" sz="1200" i="1" u="none" dirty="0" err="1"/>
              <a:t>Sportovní</a:t>
            </a:r>
            <a:r>
              <a:rPr lang="en-US" altLang="cs-CZ" sz="1200" i="1" u="none" dirty="0"/>
              <a:t> </a:t>
            </a:r>
            <a:r>
              <a:rPr lang="en-US" altLang="cs-CZ" sz="1200" i="1" u="none" dirty="0" err="1"/>
              <a:t>skupiny</a:t>
            </a:r>
            <a:r>
              <a:rPr lang="en-US" altLang="cs-CZ" sz="1200" i="1" u="none" dirty="0"/>
              <a:t>:</a:t>
            </a:r>
            <a:r>
              <a:rPr lang="en-US" altLang="cs-CZ" sz="1200" u="none" dirty="0"/>
              <a:t>  </a:t>
            </a:r>
            <a:r>
              <a:rPr lang="en-US" altLang="cs-CZ" sz="1200" u="none" dirty="0" err="1"/>
              <a:t>cyklistika</a:t>
            </a:r>
            <a:r>
              <a:rPr lang="en-US" altLang="cs-CZ" sz="1200" u="none" dirty="0"/>
              <a:t>, </a:t>
            </a:r>
            <a:r>
              <a:rPr lang="en-US" altLang="cs-CZ" sz="1200" u="none" dirty="0" err="1"/>
              <a:t>běh</a:t>
            </a:r>
            <a:r>
              <a:rPr lang="en-US" altLang="cs-CZ" sz="1200" u="none" dirty="0"/>
              <a:t>, </a:t>
            </a:r>
            <a:r>
              <a:rPr lang="en-US" altLang="cs-CZ" sz="1200" u="none" dirty="0" err="1"/>
              <a:t>cvičení</a:t>
            </a:r>
            <a:endParaRPr lang="en-US" altLang="cs-CZ" sz="1200" u="none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cs-CZ" sz="1200" i="1" u="none" dirty="0" err="1"/>
              <a:t>Zájmové</a:t>
            </a:r>
            <a:r>
              <a:rPr lang="en-US" altLang="cs-CZ" sz="1200" i="1" u="none" dirty="0"/>
              <a:t> </a:t>
            </a:r>
            <a:r>
              <a:rPr lang="en-US" altLang="cs-CZ" sz="1200" i="1" u="none" dirty="0" err="1"/>
              <a:t>kluby</a:t>
            </a:r>
            <a:r>
              <a:rPr lang="en-US" altLang="cs-CZ" sz="1200" i="1" u="none" dirty="0"/>
              <a:t>:</a:t>
            </a:r>
            <a:r>
              <a:rPr lang="en-US" altLang="cs-CZ" sz="1200" u="none" dirty="0"/>
              <a:t>  </a:t>
            </a:r>
            <a:r>
              <a:rPr lang="en-US" altLang="cs-CZ" sz="1200" u="none" dirty="0" err="1"/>
              <a:t>majitelé</a:t>
            </a:r>
            <a:r>
              <a:rPr lang="en-US" altLang="cs-CZ" sz="1200" u="none" dirty="0"/>
              <a:t> </a:t>
            </a:r>
            <a:r>
              <a:rPr lang="en-US" altLang="cs-CZ" sz="1200" u="none" dirty="0" err="1"/>
              <a:t>pudlů</a:t>
            </a:r>
            <a:r>
              <a:rPr lang="en-US" altLang="cs-CZ" sz="1200" u="none" dirty="0"/>
              <a:t>, </a:t>
            </a:r>
            <a:r>
              <a:rPr lang="en-US" altLang="cs-CZ" sz="1200" u="none" dirty="0" err="1"/>
              <a:t>majitelé</a:t>
            </a:r>
            <a:r>
              <a:rPr lang="en-US" altLang="cs-CZ" sz="1200" u="none" dirty="0"/>
              <a:t> </a:t>
            </a:r>
            <a:r>
              <a:rPr lang="en-US" altLang="cs-CZ" sz="1200" u="none" dirty="0" err="1"/>
              <a:t>automob.veteránů</a:t>
            </a:r>
            <a:endParaRPr lang="en-US" altLang="cs-CZ" sz="1200" u="none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cs-CZ" sz="1200" i="1" u="none" dirty="0" err="1"/>
              <a:t>Místní</a:t>
            </a:r>
            <a:r>
              <a:rPr lang="en-US" altLang="cs-CZ" sz="1200" i="1" u="none" dirty="0"/>
              <a:t> </a:t>
            </a:r>
            <a:r>
              <a:rPr lang="en-US" altLang="cs-CZ" sz="1200" i="1" u="none" dirty="0" err="1"/>
              <a:t>správa</a:t>
            </a:r>
            <a:r>
              <a:rPr lang="en-US" altLang="cs-CZ" sz="1200" i="1" u="none" dirty="0"/>
              <a:t>:  </a:t>
            </a:r>
            <a:r>
              <a:rPr lang="en-US" altLang="cs-CZ" sz="1200" u="none" dirty="0" err="1"/>
              <a:t>město</a:t>
            </a:r>
            <a:r>
              <a:rPr lang="en-US" altLang="cs-CZ" sz="1200" u="none" dirty="0"/>
              <a:t>, </a:t>
            </a:r>
            <a:r>
              <a:rPr lang="en-US" altLang="cs-CZ" sz="1200" u="none" dirty="0" err="1"/>
              <a:t>obec</a:t>
            </a:r>
            <a:r>
              <a:rPr lang="en-US" altLang="cs-CZ" sz="1200" u="none" dirty="0"/>
              <a:t>, </a:t>
            </a:r>
            <a:r>
              <a:rPr lang="en-US" altLang="cs-CZ" sz="1200" u="none" dirty="0" err="1"/>
              <a:t>volební</a:t>
            </a:r>
            <a:r>
              <a:rPr lang="en-US" altLang="cs-CZ" sz="1200" u="none" dirty="0"/>
              <a:t> </a:t>
            </a:r>
            <a:r>
              <a:rPr lang="en-US" altLang="cs-CZ" sz="1200" u="none" dirty="0" err="1"/>
              <a:t>okrsky</a:t>
            </a:r>
            <a:r>
              <a:rPr lang="en-US" altLang="cs-CZ" sz="1200" u="none" dirty="0"/>
              <a:t>, </a:t>
            </a:r>
            <a:r>
              <a:rPr lang="en-US" altLang="cs-CZ" sz="1200" u="none" dirty="0" err="1"/>
              <a:t>hasičská</a:t>
            </a:r>
            <a:r>
              <a:rPr lang="en-US" altLang="cs-CZ" sz="1200" u="none" dirty="0"/>
              <a:t> </a:t>
            </a:r>
            <a:r>
              <a:rPr lang="en-US" altLang="cs-CZ" sz="1200" u="none" dirty="0" err="1"/>
              <a:t>zbrojnice</a:t>
            </a:r>
            <a:r>
              <a:rPr lang="en-US" altLang="cs-CZ" sz="1200" u="none" dirty="0"/>
              <a:t>, </a:t>
            </a:r>
            <a:r>
              <a:rPr lang="en-US" altLang="cs-CZ" sz="1200" u="none" dirty="0" err="1"/>
              <a:t>pohotovost</a:t>
            </a:r>
            <a:endParaRPr lang="en-US" altLang="cs-CZ" sz="1200" u="none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cs-CZ" sz="1200" i="1" u="none" dirty="0" err="1"/>
              <a:t>Místní</a:t>
            </a:r>
            <a:r>
              <a:rPr lang="en-US" altLang="cs-CZ" sz="1200" i="1" u="none" dirty="0"/>
              <a:t> </a:t>
            </a:r>
            <a:r>
              <a:rPr lang="en-US" altLang="cs-CZ" sz="1200" i="1" u="none" dirty="0" err="1"/>
              <a:t>média</a:t>
            </a:r>
            <a:r>
              <a:rPr lang="en-US" altLang="cs-CZ" sz="1200" i="1" u="none" dirty="0"/>
              <a:t>:</a:t>
            </a:r>
            <a:r>
              <a:rPr lang="en-US" altLang="cs-CZ" sz="1200" u="none" dirty="0"/>
              <a:t> </a:t>
            </a:r>
            <a:r>
              <a:rPr lang="en-US" altLang="cs-CZ" sz="1200" u="none" dirty="0" err="1"/>
              <a:t>rozhlas</a:t>
            </a:r>
            <a:r>
              <a:rPr lang="en-US" altLang="cs-CZ" sz="1200" u="none" dirty="0"/>
              <a:t>, </a:t>
            </a:r>
            <a:r>
              <a:rPr lang="en-US" altLang="cs-CZ" sz="1200" u="none" dirty="0" err="1"/>
              <a:t>tisk</a:t>
            </a:r>
            <a:r>
              <a:rPr lang="en-US" altLang="cs-CZ" sz="1200" u="none" dirty="0"/>
              <a:t>, </a:t>
            </a:r>
            <a:r>
              <a:rPr lang="en-US" altLang="cs-CZ" sz="1200" u="none" dirty="0" err="1"/>
              <a:t>místní</a:t>
            </a:r>
            <a:r>
              <a:rPr lang="en-US" altLang="cs-CZ" sz="1200" u="none" dirty="0"/>
              <a:t> </a:t>
            </a:r>
            <a:r>
              <a:rPr lang="en-US" altLang="cs-CZ" sz="1200" u="none" dirty="0" err="1"/>
              <a:t>kabelová</a:t>
            </a:r>
            <a:r>
              <a:rPr lang="en-US" altLang="cs-CZ" sz="1200" u="none" dirty="0"/>
              <a:t> TV</a:t>
            </a:r>
            <a:endParaRPr lang="en-US" altLang="cs-CZ" sz="1200" dirty="0"/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138FCC41-9583-4D97-A629-9B10BD1BAD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143000"/>
            <a:ext cx="42672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547688" indent="-403225">
              <a:tabLst>
                <a:tab pos="547688" algn="l"/>
                <a:tab pos="995363" algn="l"/>
                <a:tab pos="1444625" algn="l"/>
                <a:tab pos="1893888" algn="l"/>
                <a:tab pos="2343150" algn="l"/>
                <a:tab pos="2792413" algn="l"/>
                <a:tab pos="3241675" algn="l"/>
                <a:tab pos="3690938" algn="l"/>
                <a:tab pos="4140200" algn="l"/>
                <a:tab pos="4589463" algn="l"/>
                <a:tab pos="5038725" algn="l"/>
                <a:tab pos="5487988" algn="l"/>
                <a:tab pos="5937250" algn="l"/>
                <a:tab pos="6386513" algn="l"/>
                <a:tab pos="6835775" algn="l"/>
                <a:tab pos="7285038" algn="l"/>
                <a:tab pos="7734300" algn="l"/>
                <a:tab pos="8183563" algn="l"/>
                <a:tab pos="8632825" algn="l"/>
                <a:tab pos="9082088" algn="l"/>
                <a:tab pos="9531350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547688" algn="l"/>
                <a:tab pos="995363" algn="l"/>
                <a:tab pos="1444625" algn="l"/>
                <a:tab pos="1893888" algn="l"/>
                <a:tab pos="2343150" algn="l"/>
                <a:tab pos="2792413" algn="l"/>
                <a:tab pos="3241675" algn="l"/>
                <a:tab pos="3690938" algn="l"/>
                <a:tab pos="4140200" algn="l"/>
                <a:tab pos="4589463" algn="l"/>
                <a:tab pos="5038725" algn="l"/>
                <a:tab pos="5487988" algn="l"/>
                <a:tab pos="5937250" algn="l"/>
                <a:tab pos="6386513" algn="l"/>
                <a:tab pos="6835775" algn="l"/>
                <a:tab pos="7285038" algn="l"/>
                <a:tab pos="7734300" algn="l"/>
                <a:tab pos="8183563" algn="l"/>
                <a:tab pos="8632825" algn="l"/>
                <a:tab pos="9082088" algn="l"/>
                <a:tab pos="9531350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547688" algn="l"/>
                <a:tab pos="995363" algn="l"/>
                <a:tab pos="1444625" algn="l"/>
                <a:tab pos="1893888" algn="l"/>
                <a:tab pos="2343150" algn="l"/>
                <a:tab pos="2792413" algn="l"/>
                <a:tab pos="3241675" algn="l"/>
                <a:tab pos="3690938" algn="l"/>
                <a:tab pos="4140200" algn="l"/>
                <a:tab pos="4589463" algn="l"/>
                <a:tab pos="5038725" algn="l"/>
                <a:tab pos="5487988" algn="l"/>
                <a:tab pos="5937250" algn="l"/>
                <a:tab pos="6386513" algn="l"/>
                <a:tab pos="6835775" algn="l"/>
                <a:tab pos="7285038" algn="l"/>
                <a:tab pos="7734300" algn="l"/>
                <a:tab pos="8183563" algn="l"/>
                <a:tab pos="8632825" algn="l"/>
                <a:tab pos="9082088" algn="l"/>
                <a:tab pos="9531350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547688" algn="l"/>
                <a:tab pos="995363" algn="l"/>
                <a:tab pos="1444625" algn="l"/>
                <a:tab pos="1893888" algn="l"/>
                <a:tab pos="2343150" algn="l"/>
                <a:tab pos="2792413" algn="l"/>
                <a:tab pos="3241675" algn="l"/>
                <a:tab pos="3690938" algn="l"/>
                <a:tab pos="4140200" algn="l"/>
                <a:tab pos="4589463" algn="l"/>
                <a:tab pos="5038725" algn="l"/>
                <a:tab pos="5487988" algn="l"/>
                <a:tab pos="5937250" algn="l"/>
                <a:tab pos="6386513" algn="l"/>
                <a:tab pos="6835775" algn="l"/>
                <a:tab pos="7285038" algn="l"/>
                <a:tab pos="7734300" algn="l"/>
                <a:tab pos="8183563" algn="l"/>
                <a:tab pos="8632825" algn="l"/>
                <a:tab pos="9082088" algn="l"/>
                <a:tab pos="9531350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547688" algn="l"/>
                <a:tab pos="995363" algn="l"/>
                <a:tab pos="1444625" algn="l"/>
                <a:tab pos="1893888" algn="l"/>
                <a:tab pos="2343150" algn="l"/>
                <a:tab pos="2792413" algn="l"/>
                <a:tab pos="3241675" algn="l"/>
                <a:tab pos="3690938" algn="l"/>
                <a:tab pos="4140200" algn="l"/>
                <a:tab pos="4589463" algn="l"/>
                <a:tab pos="5038725" algn="l"/>
                <a:tab pos="5487988" algn="l"/>
                <a:tab pos="5937250" algn="l"/>
                <a:tab pos="6386513" algn="l"/>
                <a:tab pos="6835775" algn="l"/>
                <a:tab pos="7285038" algn="l"/>
                <a:tab pos="7734300" algn="l"/>
                <a:tab pos="8183563" algn="l"/>
                <a:tab pos="8632825" algn="l"/>
                <a:tab pos="9082088" algn="l"/>
                <a:tab pos="9531350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47688" algn="l"/>
                <a:tab pos="995363" algn="l"/>
                <a:tab pos="1444625" algn="l"/>
                <a:tab pos="1893888" algn="l"/>
                <a:tab pos="2343150" algn="l"/>
                <a:tab pos="2792413" algn="l"/>
                <a:tab pos="3241675" algn="l"/>
                <a:tab pos="3690938" algn="l"/>
                <a:tab pos="4140200" algn="l"/>
                <a:tab pos="4589463" algn="l"/>
                <a:tab pos="5038725" algn="l"/>
                <a:tab pos="5487988" algn="l"/>
                <a:tab pos="5937250" algn="l"/>
                <a:tab pos="6386513" algn="l"/>
                <a:tab pos="6835775" algn="l"/>
                <a:tab pos="7285038" algn="l"/>
                <a:tab pos="7734300" algn="l"/>
                <a:tab pos="8183563" algn="l"/>
                <a:tab pos="8632825" algn="l"/>
                <a:tab pos="9082088" algn="l"/>
                <a:tab pos="9531350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47688" algn="l"/>
                <a:tab pos="995363" algn="l"/>
                <a:tab pos="1444625" algn="l"/>
                <a:tab pos="1893888" algn="l"/>
                <a:tab pos="2343150" algn="l"/>
                <a:tab pos="2792413" algn="l"/>
                <a:tab pos="3241675" algn="l"/>
                <a:tab pos="3690938" algn="l"/>
                <a:tab pos="4140200" algn="l"/>
                <a:tab pos="4589463" algn="l"/>
                <a:tab pos="5038725" algn="l"/>
                <a:tab pos="5487988" algn="l"/>
                <a:tab pos="5937250" algn="l"/>
                <a:tab pos="6386513" algn="l"/>
                <a:tab pos="6835775" algn="l"/>
                <a:tab pos="7285038" algn="l"/>
                <a:tab pos="7734300" algn="l"/>
                <a:tab pos="8183563" algn="l"/>
                <a:tab pos="8632825" algn="l"/>
                <a:tab pos="9082088" algn="l"/>
                <a:tab pos="9531350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47688" algn="l"/>
                <a:tab pos="995363" algn="l"/>
                <a:tab pos="1444625" algn="l"/>
                <a:tab pos="1893888" algn="l"/>
                <a:tab pos="2343150" algn="l"/>
                <a:tab pos="2792413" algn="l"/>
                <a:tab pos="3241675" algn="l"/>
                <a:tab pos="3690938" algn="l"/>
                <a:tab pos="4140200" algn="l"/>
                <a:tab pos="4589463" algn="l"/>
                <a:tab pos="5038725" algn="l"/>
                <a:tab pos="5487988" algn="l"/>
                <a:tab pos="5937250" algn="l"/>
                <a:tab pos="6386513" algn="l"/>
                <a:tab pos="6835775" algn="l"/>
                <a:tab pos="7285038" algn="l"/>
                <a:tab pos="7734300" algn="l"/>
                <a:tab pos="8183563" algn="l"/>
                <a:tab pos="8632825" algn="l"/>
                <a:tab pos="9082088" algn="l"/>
                <a:tab pos="9531350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47688" algn="l"/>
                <a:tab pos="995363" algn="l"/>
                <a:tab pos="1444625" algn="l"/>
                <a:tab pos="1893888" algn="l"/>
                <a:tab pos="2343150" algn="l"/>
                <a:tab pos="2792413" algn="l"/>
                <a:tab pos="3241675" algn="l"/>
                <a:tab pos="3690938" algn="l"/>
                <a:tab pos="4140200" algn="l"/>
                <a:tab pos="4589463" algn="l"/>
                <a:tab pos="5038725" algn="l"/>
                <a:tab pos="5487988" algn="l"/>
                <a:tab pos="5937250" algn="l"/>
                <a:tab pos="6386513" algn="l"/>
                <a:tab pos="6835775" algn="l"/>
                <a:tab pos="7285038" algn="l"/>
                <a:tab pos="7734300" algn="l"/>
                <a:tab pos="8183563" algn="l"/>
                <a:tab pos="8632825" algn="l"/>
                <a:tab pos="9082088" algn="l"/>
                <a:tab pos="9531350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eaLnBrk="1" hangingPunct="1">
              <a:lnSpc>
                <a:spcPct val="110000"/>
              </a:lnSpc>
              <a:buSzPct val="100000"/>
              <a:defRPr/>
            </a:pPr>
            <a:r>
              <a:rPr lang="en-US" altLang="cs-CZ" sz="1200" i="1" u="none" dirty="0" err="1">
                <a:latin typeface="Calibri" pitchFamily="32" charset="0"/>
              </a:rPr>
              <a:t>Mužské</a:t>
            </a:r>
            <a:r>
              <a:rPr lang="en-US" altLang="cs-CZ" sz="1200" i="1" u="none" dirty="0">
                <a:latin typeface="Calibri" pitchFamily="32" charset="0"/>
              </a:rPr>
              <a:t> </a:t>
            </a:r>
            <a:r>
              <a:rPr lang="en-US" altLang="cs-CZ" sz="1200" i="1" u="none" dirty="0" err="1">
                <a:latin typeface="Calibri" pitchFamily="32" charset="0"/>
              </a:rPr>
              <a:t>skupiny</a:t>
            </a:r>
            <a:r>
              <a:rPr lang="en-US" altLang="cs-CZ" sz="1200" i="1" u="none" dirty="0">
                <a:latin typeface="Calibri" pitchFamily="32" charset="0"/>
              </a:rPr>
              <a:t>:</a:t>
            </a:r>
            <a:r>
              <a:rPr lang="en-US" altLang="cs-CZ" sz="1200" u="none" dirty="0">
                <a:latin typeface="Calibri" pitchFamily="32" charset="0"/>
              </a:rPr>
              <a:t>  </a:t>
            </a:r>
            <a:r>
              <a:rPr lang="en-US" altLang="cs-CZ" sz="1200" u="none" dirty="0" err="1">
                <a:latin typeface="Calibri" pitchFamily="32" charset="0"/>
              </a:rPr>
              <a:t>kulturní</a:t>
            </a:r>
            <a:r>
              <a:rPr lang="en-US" altLang="cs-CZ" sz="1200" u="none" dirty="0">
                <a:latin typeface="Calibri" pitchFamily="32" charset="0"/>
              </a:rPr>
              <a:t>, </a:t>
            </a:r>
            <a:r>
              <a:rPr lang="en-US" altLang="cs-CZ" sz="1200" u="none" dirty="0" err="1">
                <a:latin typeface="Calibri" pitchFamily="32" charset="0"/>
              </a:rPr>
              <a:t>politické</a:t>
            </a:r>
            <a:r>
              <a:rPr lang="en-US" altLang="cs-CZ" sz="1200" u="none" dirty="0">
                <a:latin typeface="Calibri" pitchFamily="32" charset="0"/>
              </a:rPr>
              <a:t>, </a:t>
            </a:r>
            <a:r>
              <a:rPr lang="en-US" altLang="cs-CZ" sz="1200" u="none" dirty="0" err="1">
                <a:latin typeface="Calibri" pitchFamily="32" charset="0"/>
              </a:rPr>
              <a:t>společenské</a:t>
            </a:r>
            <a:r>
              <a:rPr lang="en-US" altLang="cs-CZ" sz="1200" u="none" dirty="0">
                <a:latin typeface="Calibri" pitchFamily="32" charset="0"/>
              </a:rPr>
              <a:t>, </a:t>
            </a:r>
            <a:r>
              <a:rPr lang="en-US" altLang="cs-CZ" sz="1200" u="none" dirty="0" err="1">
                <a:latin typeface="Calibri" pitchFamily="32" charset="0"/>
              </a:rPr>
              <a:t>vzdělávací</a:t>
            </a:r>
            <a:r>
              <a:rPr lang="en-US" altLang="cs-CZ" sz="1200" u="none" dirty="0">
                <a:latin typeface="Calibri" pitchFamily="32" charset="0"/>
              </a:rPr>
              <a:t>, pro </a:t>
            </a:r>
            <a:r>
              <a:rPr lang="en-US" altLang="cs-CZ" sz="1200" u="none" dirty="0" err="1">
                <a:latin typeface="Calibri" pitchFamily="32" charset="0"/>
              </a:rPr>
              <a:t>odborné</a:t>
            </a:r>
            <a:r>
              <a:rPr lang="en-US" altLang="cs-CZ" sz="1200" u="none" dirty="0">
                <a:latin typeface="Calibri" pitchFamily="32" charset="0"/>
              </a:rPr>
              <a:t> </a:t>
            </a:r>
            <a:r>
              <a:rPr lang="en-US" altLang="cs-CZ" sz="1200" u="none" dirty="0" err="1">
                <a:latin typeface="Calibri" pitchFamily="32" charset="0"/>
              </a:rPr>
              <a:t>vzdělávání</a:t>
            </a:r>
            <a:endParaRPr lang="en-US" altLang="cs-CZ" sz="1200" u="none" dirty="0">
              <a:latin typeface="Calibri" pitchFamily="32" charset="0"/>
            </a:endParaRPr>
          </a:p>
          <a:p>
            <a:pPr eaLnBrk="1" hangingPunct="1">
              <a:lnSpc>
                <a:spcPct val="110000"/>
              </a:lnSpc>
              <a:buSzPct val="100000"/>
              <a:defRPr/>
            </a:pPr>
            <a:r>
              <a:rPr lang="en-US" altLang="cs-CZ" sz="1200" i="1" u="none" dirty="0" err="1">
                <a:latin typeface="Calibri" pitchFamily="32" charset="0"/>
              </a:rPr>
              <a:t>Skupiny</a:t>
            </a:r>
            <a:r>
              <a:rPr lang="en-US" altLang="cs-CZ" sz="1200" i="1" u="none" dirty="0">
                <a:latin typeface="Calibri" pitchFamily="32" charset="0"/>
              </a:rPr>
              <a:t> </a:t>
            </a:r>
            <a:r>
              <a:rPr lang="en-US" altLang="cs-CZ" sz="1200" i="1" u="none" dirty="0" err="1">
                <a:latin typeface="Calibri" pitchFamily="32" charset="0"/>
              </a:rPr>
              <a:t>vzájemné</a:t>
            </a:r>
            <a:r>
              <a:rPr lang="en-US" altLang="cs-CZ" sz="1200" i="1" u="none" dirty="0">
                <a:latin typeface="Calibri" pitchFamily="32" charset="0"/>
              </a:rPr>
              <a:t> </a:t>
            </a:r>
            <a:r>
              <a:rPr lang="en-US" altLang="cs-CZ" sz="1200" i="1" u="none" dirty="0" err="1">
                <a:latin typeface="Calibri" pitchFamily="32" charset="0"/>
              </a:rPr>
              <a:t>podpory</a:t>
            </a:r>
            <a:r>
              <a:rPr lang="en-US" altLang="cs-CZ" sz="1200" i="1" u="none" dirty="0">
                <a:latin typeface="Calibri" pitchFamily="32" charset="0"/>
              </a:rPr>
              <a:t> (</a:t>
            </a:r>
            <a:r>
              <a:rPr lang="en-US" altLang="cs-CZ" sz="1200" i="1" u="none" dirty="0" err="1">
                <a:latin typeface="Calibri" pitchFamily="32" charset="0"/>
              </a:rPr>
              <a:t>svépomocné</a:t>
            </a:r>
            <a:r>
              <a:rPr lang="en-US" altLang="cs-CZ" sz="1200" i="1" u="none" dirty="0">
                <a:latin typeface="Calibri" pitchFamily="32" charset="0"/>
              </a:rPr>
              <a:t>):</a:t>
            </a:r>
            <a:r>
              <a:rPr lang="en-US" altLang="cs-CZ" sz="1200" u="none" dirty="0">
                <a:latin typeface="Calibri" pitchFamily="32" charset="0"/>
              </a:rPr>
              <a:t>  </a:t>
            </a:r>
            <a:r>
              <a:rPr lang="en-US" altLang="cs-CZ" sz="1200" u="none" dirty="0" err="1">
                <a:latin typeface="Calibri" pitchFamily="32" charset="0"/>
              </a:rPr>
              <a:t>anonymní</a:t>
            </a:r>
            <a:r>
              <a:rPr lang="en-US" altLang="cs-CZ" sz="1200" u="none" dirty="0">
                <a:latin typeface="Calibri" pitchFamily="32" charset="0"/>
              </a:rPr>
              <a:t> </a:t>
            </a:r>
            <a:r>
              <a:rPr lang="en-US" altLang="cs-CZ" sz="1200" u="none" dirty="0" err="1">
                <a:latin typeface="Calibri" pitchFamily="32" charset="0"/>
              </a:rPr>
              <a:t>alkoholici</a:t>
            </a:r>
            <a:r>
              <a:rPr lang="en-US" altLang="cs-CZ" sz="1200" u="none" dirty="0">
                <a:latin typeface="Calibri" pitchFamily="32" charset="0"/>
              </a:rPr>
              <a:t>, </a:t>
            </a:r>
            <a:r>
              <a:rPr lang="en-US" altLang="cs-CZ" sz="1200" u="none" dirty="0" err="1">
                <a:latin typeface="Calibri" pitchFamily="32" charset="0"/>
              </a:rPr>
              <a:t>svépomoc</a:t>
            </a:r>
            <a:r>
              <a:rPr lang="en-US" altLang="cs-CZ" sz="1200" u="none" dirty="0">
                <a:latin typeface="Calibri" pitchFamily="32" charset="0"/>
              </a:rPr>
              <a:t> pro </a:t>
            </a:r>
            <a:r>
              <a:rPr lang="en-US" altLang="cs-CZ" sz="1200" u="none" dirty="0" err="1">
                <a:latin typeface="Calibri" pitchFamily="32" charset="0"/>
              </a:rPr>
              <a:t>epileptiky</a:t>
            </a:r>
            <a:r>
              <a:rPr lang="en-US" altLang="cs-CZ" sz="1200" u="none" dirty="0">
                <a:latin typeface="Calibri" pitchFamily="32" charset="0"/>
              </a:rPr>
              <a:t>, La </a:t>
            </a:r>
            <a:r>
              <a:rPr lang="en-US" altLang="cs-CZ" sz="1200" u="none" dirty="0" err="1">
                <a:latin typeface="Calibri" pitchFamily="32" charset="0"/>
              </a:rPr>
              <a:t>Leche</a:t>
            </a:r>
            <a:r>
              <a:rPr lang="en-US" altLang="cs-CZ" sz="1200" u="none" dirty="0">
                <a:latin typeface="Calibri" pitchFamily="32" charset="0"/>
              </a:rPr>
              <a:t> League</a:t>
            </a:r>
          </a:p>
          <a:p>
            <a:pPr eaLnBrk="1" hangingPunct="1">
              <a:lnSpc>
                <a:spcPct val="110000"/>
              </a:lnSpc>
              <a:buSzPct val="100000"/>
              <a:defRPr/>
            </a:pPr>
            <a:r>
              <a:rPr lang="en-US" altLang="cs-CZ" sz="1200" i="1" u="none" dirty="0" err="1">
                <a:latin typeface="Calibri" pitchFamily="32" charset="0"/>
              </a:rPr>
              <a:t>Sousedské</a:t>
            </a:r>
            <a:r>
              <a:rPr lang="en-US" altLang="cs-CZ" sz="1200" i="1" u="none" dirty="0">
                <a:latin typeface="Calibri" pitchFamily="32" charset="0"/>
              </a:rPr>
              <a:t> </a:t>
            </a:r>
            <a:r>
              <a:rPr lang="en-US" altLang="cs-CZ" sz="1200" i="1" u="none" dirty="0" err="1">
                <a:latin typeface="Calibri" pitchFamily="32" charset="0"/>
              </a:rPr>
              <a:t>kluby</a:t>
            </a:r>
            <a:r>
              <a:rPr lang="en-US" altLang="cs-CZ" sz="1200" i="1" u="none" dirty="0">
                <a:latin typeface="Calibri" pitchFamily="32" charset="0"/>
              </a:rPr>
              <a:t>:</a:t>
            </a:r>
            <a:r>
              <a:rPr lang="en-US" altLang="cs-CZ" sz="1200" u="none" dirty="0">
                <a:latin typeface="Calibri" pitchFamily="32" charset="0"/>
              </a:rPr>
              <a:t>  crime watch (</a:t>
            </a:r>
            <a:r>
              <a:rPr lang="en-US" altLang="cs-CZ" sz="1200" u="none" dirty="0" err="1">
                <a:latin typeface="Calibri" pitchFamily="32" charset="0"/>
              </a:rPr>
              <a:t>boj</a:t>
            </a:r>
            <a:r>
              <a:rPr lang="en-US" altLang="cs-CZ" sz="1200" u="none" dirty="0">
                <a:latin typeface="Calibri" pitchFamily="32" charset="0"/>
              </a:rPr>
              <a:t> </a:t>
            </a:r>
            <a:r>
              <a:rPr lang="en-US" altLang="cs-CZ" sz="1200" u="none" dirty="0" err="1">
                <a:latin typeface="Calibri" pitchFamily="32" charset="0"/>
              </a:rPr>
              <a:t>proti</a:t>
            </a:r>
            <a:r>
              <a:rPr lang="en-US" altLang="cs-CZ" sz="1200" u="none" dirty="0">
                <a:latin typeface="Calibri" pitchFamily="32" charset="0"/>
              </a:rPr>
              <a:t> </a:t>
            </a:r>
            <a:r>
              <a:rPr lang="en-US" altLang="cs-CZ" sz="1200" u="none" dirty="0" err="1">
                <a:latin typeface="Calibri" pitchFamily="32" charset="0"/>
              </a:rPr>
              <a:t>zločinnosti</a:t>
            </a:r>
            <a:r>
              <a:rPr lang="en-US" altLang="cs-CZ" sz="1200" u="none" dirty="0">
                <a:latin typeface="Calibri" pitchFamily="32" charset="0"/>
              </a:rPr>
              <a:t>), </a:t>
            </a:r>
            <a:r>
              <a:rPr lang="en-US" altLang="cs-CZ" sz="1200" u="none" dirty="0" err="1">
                <a:latin typeface="Calibri" pitchFamily="32" charset="0"/>
              </a:rPr>
              <a:t>zkrášlování</a:t>
            </a:r>
            <a:r>
              <a:rPr lang="en-US" altLang="cs-CZ" sz="1200" u="none" dirty="0">
                <a:latin typeface="Calibri" pitchFamily="32" charset="0"/>
              </a:rPr>
              <a:t>, </a:t>
            </a:r>
            <a:r>
              <a:rPr lang="en-US" altLang="cs-CZ" sz="1200" u="none" dirty="0" err="1">
                <a:latin typeface="Calibri" pitchFamily="32" charset="0"/>
              </a:rPr>
              <a:t>vánoční</a:t>
            </a:r>
            <a:r>
              <a:rPr lang="en-US" altLang="cs-CZ" sz="1200" u="none" dirty="0">
                <a:latin typeface="Calibri" pitchFamily="32" charset="0"/>
              </a:rPr>
              <a:t> </a:t>
            </a:r>
            <a:r>
              <a:rPr lang="en-US" altLang="cs-CZ" sz="1200" u="none" dirty="0" err="1">
                <a:latin typeface="Calibri" pitchFamily="32" charset="0"/>
              </a:rPr>
              <a:t>výzdoba</a:t>
            </a:r>
            <a:endParaRPr lang="en-US" altLang="cs-CZ" sz="1200" u="none" dirty="0">
              <a:latin typeface="Calibri" pitchFamily="32" charset="0"/>
            </a:endParaRPr>
          </a:p>
          <a:p>
            <a:pPr eaLnBrk="1" hangingPunct="1">
              <a:lnSpc>
                <a:spcPct val="110000"/>
              </a:lnSpc>
              <a:buSzPct val="100000"/>
              <a:defRPr/>
            </a:pPr>
            <a:r>
              <a:rPr lang="en-US" altLang="cs-CZ" sz="1200" i="1" u="none" dirty="0" err="1">
                <a:latin typeface="Calibri" pitchFamily="32" charset="0"/>
              </a:rPr>
              <a:t>Outdoorové</a:t>
            </a:r>
            <a:r>
              <a:rPr lang="en-US" altLang="cs-CZ" sz="1200" i="1" u="none" dirty="0">
                <a:latin typeface="Calibri" pitchFamily="32" charset="0"/>
              </a:rPr>
              <a:t> </a:t>
            </a:r>
            <a:r>
              <a:rPr lang="en-US" altLang="cs-CZ" sz="1200" i="1" u="none" dirty="0" err="1">
                <a:latin typeface="Calibri" pitchFamily="32" charset="0"/>
              </a:rPr>
              <a:t>skupiny</a:t>
            </a:r>
            <a:r>
              <a:rPr lang="cs-CZ" altLang="cs-CZ" sz="1200" i="1" u="none" dirty="0">
                <a:latin typeface="Calibri" pitchFamily="32" charset="0"/>
              </a:rPr>
              <a:t>:</a:t>
            </a:r>
            <a:r>
              <a:rPr lang="en-US" altLang="cs-CZ" sz="1200" u="none" dirty="0">
                <a:latin typeface="Calibri" pitchFamily="32" charset="0"/>
              </a:rPr>
              <a:t> Audubon Society (</a:t>
            </a:r>
            <a:r>
              <a:rPr lang="en-US" altLang="cs-CZ" sz="1200" u="none" dirty="0" err="1">
                <a:latin typeface="Calibri" pitchFamily="32" charset="0"/>
              </a:rPr>
              <a:t>ochránci</a:t>
            </a:r>
            <a:r>
              <a:rPr lang="en-US" altLang="cs-CZ" sz="1200" u="none" dirty="0">
                <a:latin typeface="Calibri" pitchFamily="32" charset="0"/>
              </a:rPr>
              <a:t> </a:t>
            </a:r>
            <a:r>
              <a:rPr lang="en-US" altLang="cs-CZ" sz="1200" u="none" dirty="0" err="1">
                <a:latin typeface="Calibri" pitchFamily="32" charset="0"/>
              </a:rPr>
              <a:t>ptactva</a:t>
            </a:r>
            <a:r>
              <a:rPr lang="en-US" altLang="cs-CZ" sz="1200" u="none" dirty="0">
                <a:latin typeface="Calibri" pitchFamily="32" charset="0"/>
              </a:rPr>
              <a:t>), </a:t>
            </a:r>
            <a:r>
              <a:rPr lang="en-US" altLang="cs-CZ" sz="1200" u="none" dirty="0" err="1">
                <a:latin typeface="Calibri" pitchFamily="32" charset="0"/>
              </a:rPr>
              <a:t>kluby</a:t>
            </a:r>
            <a:r>
              <a:rPr lang="en-US" altLang="cs-CZ" sz="1200" u="none" dirty="0">
                <a:latin typeface="Calibri" pitchFamily="32" charset="0"/>
              </a:rPr>
              <a:t> </a:t>
            </a:r>
            <a:r>
              <a:rPr lang="en-US" altLang="cs-CZ" sz="1200" u="none" dirty="0" err="1">
                <a:latin typeface="Calibri" pitchFamily="32" charset="0"/>
              </a:rPr>
              <a:t>ochrany</a:t>
            </a:r>
            <a:r>
              <a:rPr lang="en-US" altLang="cs-CZ" sz="1200" u="none" dirty="0">
                <a:latin typeface="Calibri" pitchFamily="32" charset="0"/>
              </a:rPr>
              <a:t> </a:t>
            </a:r>
            <a:r>
              <a:rPr lang="en-US" altLang="cs-CZ" sz="1200" u="none" dirty="0" err="1">
                <a:latin typeface="Calibri" pitchFamily="32" charset="0"/>
              </a:rPr>
              <a:t>přírody</a:t>
            </a:r>
            <a:endParaRPr lang="en-US" altLang="cs-CZ" sz="1200" u="none" dirty="0">
              <a:latin typeface="Calibri" pitchFamily="32" charset="0"/>
            </a:endParaRPr>
          </a:p>
          <a:p>
            <a:pPr eaLnBrk="1" hangingPunct="1">
              <a:lnSpc>
                <a:spcPct val="110000"/>
              </a:lnSpc>
              <a:buSzPct val="100000"/>
              <a:defRPr/>
            </a:pPr>
            <a:r>
              <a:rPr lang="en-US" altLang="cs-CZ" sz="1200" i="1" u="none" dirty="0" err="1">
                <a:latin typeface="Calibri" pitchFamily="32" charset="0"/>
              </a:rPr>
              <a:t>Politické</a:t>
            </a:r>
            <a:r>
              <a:rPr lang="en-US" altLang="cs-CZ" sz="1200" i="1" u="none" dirty="0">
                <a:latin typeface="Calibri" pitchFamily="32" charset="0"/>
              </a:rPr>
              <a:t> </a:t>
            </a:r>
            <a:r>
              <a:rPr lang="en-US" altLang="cs-CZ" sz="1200" i="1" u="none" dirty="0" err="1">
                <a:latin typeface="Calibri" pitchFamily="32" charset="0"/>
              </a:rPr>
              <a:t>organizace</a:t>
            </a:r>
            <a:r>
              <a:rPr lang="en-US" altLang="cs-CZ" sz="1200" i="1" u="none" dirty="0">
                <a:latin typeface="Calibri" pitchFamily="32" charset="0"/>
              </a:rPr>
              <a:t>:</a:t>
            </a:r>
            <a:r>
              <a:rPr lang="en-US" altLang="cs-CZ" sz="1200" u="none" dirty="0">
                <a:latin typeface="Calibri" pitchFamily="32" charset="0"/>
              </a:rPr>
              <a:t>  </a:t>
            </a:r>
            <a:r>
              <a:rPr lang="en-US" altLang="cs-CZ" sz="1200" u="none" dirty="0" err="1">
                <a:latin typeface="Calibri" pitchFamily="32" charset="0"/>
              </a:rPr>
              <a:t>Demokraté</a:t>
            </a:r>
            <a:r>
              <a:rPr lang="en-US" altLang="cs-CZ" sz="1200" u="none" dirty="0">
                <a:latin typeface="Calibri" pitchFamily="32" charset="0"/>
              </a:rPr>
              <a:t>, </a:t>
            </a:r>
            <a:r>
              <a:rPr lang="en-US" altLang="cs-CZ" sz="1200" u="none" dirty="0" err="1">
                <a:latin typeface="Calibri" pitchFamily="32" charset="0"/>
              </a:rPr>
              <a:t>Republikáni</a:t>
            </a:r>
            <a:r>
              <a:rPr lang="en-US" altLang="cs-CZ" sz="1200" u="none" dirty="0">
                <a:latin typeface="Calibri" pitchFamily="32" charset="0"/>
              </a:rPr>
              <a:t>, </a:t>
            </a:r>
            <a:r>
              <a:rPr lang="en-US" altLang="cs-CZ" sz="1200" u="none" dirty="0" err="1">
                <a:latin typeface="Calibri" pitchFamily="32" charset="0"/>
              </a:rPr>
              <a:t>stoupenci</a:t>
            </a:r>
            <a:r>
              <a:rPr lang="en-US" altLang="cs-CZ" sz="1200" u="none" dirty="0">
                <a:latin typeface="Calibri" pitchFamily="32" charset="0"/>
              </a:rPr>
              <a:t> </a:t>
            </a:r>
            <a:r>
              <a:rPr lang="en-US" altLang="cs-CZ" sz="1200" u="none" dirty="0" err="1">
                <a:latin typeface="Calibri" pitchFamily="32" charset="0"/>
              </a:rPr>
              <a:t>různých</a:t>
            </a:r>
            <a:r>
              <a:rPr lang="en-US" altLang="cs-CZ" sz="1200" u="none" dirty="0">
                <a:latin typeface="Calibri" pitchFamily="32" charset="0"/>
              </a:rPr>
              <a:t> </a:t>
            </a:r>
            <a:r>
              <a:rPr lang="en-US" altLang="cs-CZ" sz="1200" u="none" dirty="0" err="1">
                <a:latin typeface="Calibri" pitchFamily="32" charset="0"/>
              </a:rPr>
              <a:t>stran</a:t>
            </a:r>
            <a:endParaRPr lang="en-US" altLang="cs-CZ" sz="1200" u="none" dirty="0">
              <a:latin typeface="Calibri" pitchFamily="32" charset="0"/>
            </a:endParaRPr>
          </a:p>
          <a:p>
            <a:pPr eaLnBrk="1" hangingPunct="1">
              <a:lnSpc>
                <a:spcPct val="110000"/>
              </a:lnSpc>
              <a:buSzPct val="100000"/>
              <a:defRPr/>
            </a:pPr>
            <a:r>
              <a:rPr lang="en-US" altLang="cs-CZ" sz="1200" i="1" u="none" dirty="0" err="1">
                <a:latin typeface="Calibri" pitchFamily="32" charset="0"/>
              </a:rPr>
              <a:t>Školní</a:t>
            </a:r>
            <a:r>
              <a:rPr lang="en-US" altLang="cs-CZ" sz="1200" i="1" u="none" dirty="0">
                <a:latin typeface="Calibri" pitchFamily="32" charset="0"/>
              </a:rPr>
              <a:t> </a:t>
            </a:r>
            <a:r>
              <a:rPr lang="en-US" altLang="cs-CZ" sz="1200" i="1" u="none" dirty="0" err="1">
                <a:latin typeface="Calibri" pitchFamily="32" charset="0"/>
              </a:rPr>
              <a:t>skupiny</a:t>
            </a:r>
            <a:r>
              <a:rPr lang="en-US" altLang="cs-CZ" sz="1200" i="1" u="none" dirty="0">
                <a:latin typeface="Calibri" pitchFamily="32" charset="0"/>
              </a:rPr>
              <a:t>:</a:t>
            </a:r>
            <a:r>
              <a:rPr lang="en-US" altLang="cs-CZ" sz="1200" u="none" dirty="0">
                <a:latin typeface="Calibri" pitchFamily="32" charset="0"/>
              </a:rPr>
              <a:t>  printing club, </a:t>
            </a:r>
            <a:r>
              <a:rPr lang="en-US" altLang="cs-CZ" sz="1200" u="none" dirty="0" err="1">
                <a:latin typeface="Calibri" pitchFamily="32" charset="0"/>
              </a:rPr>
              <a:t>sdružení</a:t>
            </a:r>
            <a:r>
              <a:rPr lang="en-US" altLang="cs-CZ" sz="1200" u="none" dirty="0">
                <a:latin typeface="Calibri" pitchFamily="32" charset="0"/>
              </a:rPr>
              <a:t> </a:t>
            </a:r>
            <a:r>
              <a:rPr lang="en-US" altLang="cs-CZ" sz="1200" u="none" dirty="0" err="1">
                <a:latin typeface="Calibri" pitchFamily="32" charset="0"/>
              </a:rPr>
              <a:t>rodičů</a:t>
            </a:r>
            <a:r>
              <a:rPr lang="en-US" altLang="cs-CZ" sz="1200" u="none" dirty="0">
                <a:latin typeface="Calibri" pitchFamily="32" charset="0"/>
              </a:rPr>
              <a:t> a </a:t>
            </a:r>
            <a:r>
              <a:rPr lang="en-US" altLang="cs-CZ" sz="1200" u="none" dirty="0" err="1">
                <a:latin typeface="Calibri" pitchFamily="32" charset="0"/>
              </a:rPr>
              <a:t>školy</a:t>
            </a:r>
            <a:r>
              <a:rPr lang="en-US" altLang="cs-CZ" sz="1200" u="none" dirty="0">
                <a:latin typeface="Calibri" pitchFamily="32" charset="0"/>
              </a:rPr>
              <a:t>, </a:t>
            </a:r>
            <a:r>
              <a:rPr lang="en-US" altLang="cs-CZ" sz="1200" u="none" dirty="0" err="1">
                <a:latin typeface="Calibri" pitchFamily="32" charset="0"/>
              </a:rPr>
              <a:t>péče</a:t>
            </a:r>
            <a:r>
              <a:rPr lang="en-US" altLang="cs-CZ" sz="1200" u="none" dirty="0">
                <a:latin typeface="Calibri" pitchFamily="32" charset="0"/>
              </a:rPr>
              <a:t> o </a:t>
            </a:r>
            <a:r>
              <a:rPr lang="en-US" altLang="cs-CZ" sz="1200" u="none" dirty="0" err="1">
                <a:latin typeface="Calibri" pitchFamily="32" charset="0"/>
              </a:rPr>
              <a:t>dítě</a:t>
            </a:r>
            <a:endParaRPr lang="en-US" altLang="cs-CZ" sz="1200" u="none" dirty="0">
              <a:latin typeface="Calibri" pitchFamily="32" charset="0"/>
            </a:endParaRPr>
          </a:p>
          <a:p>
            <a:pPr eaLnBrk="1" hangingPunct="1">
              <a:lnSpc>
                <a:spcPct val="110000"/>
              </a:lnSpc>
              <a:buSzPct val="100000"/>
              <a:defRPr/>
            </a:pPr>
            <a:r>
              <a:rPr lang="en-US" altLang="cs-CZ" sz="1200" i="1" u="none" dirty="0">
                <a:latin typeface="Calibri" pitchFamily="32" charset="0"/>
              </a:rPr>
              <a:t>Service Clubs:</a:t>
            </a:r>
            <a:r>
              <a:rPr lang="en-US" altLang="cs-CZ" sz="1200" u="none" dirty="0">
                <a:latin typeface="Calibri" pitchFamily="32" charset="0"/>
              </a:rPr>
              <a:t>  </a:t>
            </a:r>
            <a:r>
              <a:rPr lang="en-US" altLang="cs-CZ" sz="1200" u="none" dirty="0" err="1">
                <a:latin typeface="Calibri" pitchFamily="32" charset="0"/>
              </a:rPr>
              <a:t>Zonta</a:t>
            </a:r>
            <a:r>
              <a:rPr lang="en-US" altLang="cs-CZ" sz="1200" u="none" dirty="0">
                <a:latin typeface="Calibri" pitchFamily="32" charset="0"/>
              </a:rPr>
              <a:t>, Kiwanis, Rotary, American Association of University Women</a:t>
            </a:r>
          </a:p>
          <a:p>
            <a:pPr eaLnBrk="1" hangingPunct="1">
              <a:lnSpc>
                <a:spcPct val="110000"/>
              </a:lnSpc>
              <a:buSzPct val="100000"/>
              <a:defRPr/>
            </a:pPr>
            <a:r>
              <a:rPr lang="en-US" altLang="cs-CZ" sz="1200" i="1" u="none" dirty="0" err="1">
                <a:latin typeface="Calibri" pitchFamily="32" charset="0"/>
              </a:rPr>
              <a:t>Skupiny</a:t>
            </a:r>
            <a:r>
              <a:rPr lang="en-US" altLang="cs-CZ" sz="1200" i="1" u="none" dirty="0">
                <a:latin typeface="Calibri" pitchFamily="32" charset="0"/>
              </a:rPr>
              <a:t> </a:t>
            </a:r>
            <a:r>
              <a:rPr lang="en-US" altLang="cs-CZ" sz="1200" i="1" u="none" dirty="0" err="1">
                <a:latin typeface="Calibri" pitchFamily="32" charset="0"/>
              </a:rPr>
              <a:t>věnující</a:t>
            </a:r>
            <a:r>
              <a:rPr lang="en-US" altLang="cs-CZ" sz="1200" i="1" u="none" dirty="0">
                <a:latin typeface="Calibri" pitchFamily="32" charset="0"/>
              </a:rPr>
              <a:t> se </a:t>
            </a:r>
            <a:r>
              <a:rPr lang="en-US" altLang="cs-CZ" sz="1200" i="1" u="none" dirty="0" err="1">
                <a:latin typeface="Calibri" pitchFamily="32" charset="0"/>
              </a:rPr>
              <a:t>zásadním</a:t>
            </a:r>
            <a:r>
              <a:rPr lang="en-US" altLang="cs-CZ" sz="1200" i="1" u="none" dirty="0">
                <a:latin typeface="Calibri" pitchFamily="32" charset="0"/>
              </a:rPr>
              <a:t> </a:t>
            </a:r>
            <a:r>
              <a:rPr lang="en-US" altLang="cs-CZ" sz="1200" i="1" u="none" dirty="0" err="1">
                <a:latin typeface="Calibri" pitchFamily="32" charset="0"/>
              </a:rPr>
              <a:t>společenským</a:t>
            </a:r>
            <a:r>
              <a:rPr lang="en-US" altLang="cs-CZ" sz="1200" i="1" u="none" dirty="0">
                <a:latin typeface="Calibri" pitchFamily="32" charset="0"/>
              </a:rPr>
              <a:t> </a:t>
            </a:r>
            <a:r>
              <a:rPr lang="en-US" altLang="cs-CZ" sz="1200" i="1" u="none" dirty="0" err="1">
                <a:latin typeface="Calibri" pitchFamily="32" charset="0"/>
              </a:rPr>
              <a:t>otázkám</a:t>
            </a:r>
            <a:r>
              <a:rPr lang="en-US" altLang="cs-CZ" sz="1200" i="1" u="none" dirty="0">
                <a:latin typeface="Calibri" pitchFamily="32" charset="0"/>
              </a:rPr>
              <a:t>: </a:t>
            </a:r>
            <a:r>
              <a:rPr lang="en-US" altLang="cs-CZ" sz="1200" u="none" dirty="0" err="1">
                <a:latin typeface="Calibri" pitchFamily="32" charset="0"/>
              </a:rPr>
              <a:t>mír</a:t>
            </a:r>
            <a:r>
              <a:rPr lang="en-US" altLang="cs-CZ" sz="1200" u="none" dirty="0">
                <a:latin typeface="Calibri" pitchFamily="32" charset="0"/>
              </a:rPr>
              <a:t>, </a:t>
            </a:r>
            <a:r>
              <a:rPr lang="en-US" altLang="cs-CZ" sz="1200" u="none" dirty="0" err="1">
                <a:latin typeface="Calibri" pitchFamily="32" charset="0"/>
              </a:rPr>
              <a:t>práva</a:t>
            </a:r>
            <a:r>
              <a:rPr lang="en-US" altLang="cs-CZ" sz="1200" u="none" dirty="0">
                <a:latin typeface="Calibri" pitchFamily="32" charset="0"/>
              </a:rPr>
              <a:t>, </a:t>
            </a:r>
            <a:r>
              <a:rPr lang="en-US" altLang="cs-CZ" sz="1200" u="none" dirty="0" err="1">
                <a:latin typeface="Calibri" pitchFamily="32" charset="0"/>
              </a:rPr>
              <a:t>obhajoba</a:t>
            </a:r>
            <a:r>
              <a:rPr lang="en-US" altLang="cs-CZ" sz="1200" u="none" dirty="0">
                <a:latin typeface="Calibri" pitchFamily="32" charset="0"/>
              </a:rPr>
              <a:t>, </a:t>
            </a:r>
            <a:r>
              <a:rPr lang="en-US" altLang="cs-CZ" sz="1200" u="none" dirty="0" err="1">
                <a:latin typeface="Calibri" pitchFamily="32" charset="0"/>
              </a:rPr>
              <a:t>služby</a:t>
            </a:r>
            <a:endParaRPr lang="en-US" altLang="cs-CZ" sz="1200" u="none" dirty="0">
              <a:latin typeface="Calibri" pitchFamily="32" charset="0"/>
            </a:endParaRPr>
          </a:p>
          <a:p>
            <a:pPr eaLnBrk="1" hangingPunct="1">
              <a:lnSpc>
                <a:spcPct val="110000"/>
              </a:lnSpc>
              <a:buSzPct val="100000"/>
              <a:defRPr/>
            </a:pPr>
            <a:r>
              <a:rPr lang="en-US" altLang="cs-CZ" sz="1200" i="1" u="none" dirty="0" err="1">
                <a:latin typeface="Calibri" pitchFamily="32" charset="0"/>
              </a:rPr>
              <a:t>Sportovní</a:t>
            </a:r>
            <a:r>
              <a:rPr lang="en-US" altLang="cs-CZ" sz="1200" i="1" u="none" dirty="0">
                <a:latin typeface="Calibri" pitchFamily="32" charset="0"/>
              </a:rPr>
              <a:t> </a:t>
            </a:r>
            <a:r>
              <a:rPr lang="en-US" altLang="cs-CZ" sz="1200" i="1" u="none" dirty="0" err="1">
                <a:latin typeface="Calibri" pitchFamily="32" charset="0"/>
              </a:rPr>
              <a:t>ligy</a:t>
            </a:r>
            <a:r>
              <a:rPr lang="en-US" altLang="cs-CZ" sz="1200" i="1" u="none" dirty="0">
                <a:latin typeface="Calibri" pitchFamily="32" charset="0"/>
              </a:rPr>
              <a:t>:</a:t>
            </a:r>
            <a:r>
              <a:rPr lang="en-US" altLang="cs-CZ" sz="1200" u="none" dirty="0">
                <a:latin typeface="Calibri" pitchFamily="32" charset="0"/>
              </a:rPr>
              <a:t>  bowling, </a:t>
            </a:r>
            <a:r>
              <a:rPr lang="en-US" altLang="cs-CZ" sz="1200" u="none" dirty="0" err="1">
                <a:latin typeface="Calibri" pitchFamily="32" charset="0"/>
              </a:rPr>
              <a:t>plavání</a:t>
            </a:r>
            <a:r>
              <a:rPr lang="en-US" altLang="cs-CZ" sz="1200" u="none" dirty="0">
                <a:latin typeface="Calibri" pitchFamily="32" charset="0"/>
              </a:rPr>
              <a:t>, baseball, </a:t>
            </a:r>
            <a:r>
              <a:rPr lang="en-US" altLang="cs-CZ" sz="1200" u="none" dirty="0" err="1">
                <a:latin typeface="Calibri" pitchFamily="32" charset="0"/>
              </a:rPr>
              <a:t>rybářství</a:t>
            </a:r>
            <a:r>
              <a:rPr lang="en-US" altLang="cs-CZ" sz="1200" u="none" dirty="0">
                <a:latin typeface="Calibri" pitchFamily="32" charset="0"/>
              </a:rPr>
              <a:t>, </a:t>
            </a:r>
            <a:r>
              <a:rPr lang="en-US" altLang="cs-CZ" sz="1200" u="none" dirty="0" err="1">
                <a:latin typeface="Calibri" pitchFamily="32" charset="0"/>
              </a:rPr>
              <a:t>volejbal</a:t>
            </a:r>
            <a:endParaRPr lang="en-US" altLang="cs-CZ" sz="1200" u="none" dirty="0">
              <a:latin typeface="Calibri" pitchFamily="32" charset="0"/>
            </a:endParaRPr>
          </a:p>
          <a:p>
            <a:pPr eaLnBrk="1" hangingPunct="1">
              <a:lnSpc>
                <a:spcPct val="110000"/>
              </a:lnSpc>
              <a:buSzPct val="100000"/>
              <a:defRPr/>
            </a:pPr>
            <a:r>
              <a:rPr lang="en-US" altLang="cs-CZ" sz="1200" u="none" dirty="0" err="1">
                <a:latin typeface="Calibri" pitchFamily="32" charset="0"/>
              </a:rPr>
              <a:t>Studijní</a:t>
            </a:r>
            <a:r>
              <a:rPr lang="en-US" altLang="cs-CZ" sz="1200" u="none" dirty="0">
                <a:latin typeface="Calibri" pitchFamily="32" charset="0"/>
              </a:rPr>
              <a:t> </a:t>
            </a:r>
            <a:r>
              <a:rPr lang="en-US" altLang="cs-CZ" sz="1200" u="none" dirty="0" err="1">
                <a:latin typeface="Calibri" pitchFamily="32" charset="0"/>
              </a:rPr>
              <a:t>skupiny</a:t>
            </a:r>
            <a:r>
              <a:rPr lang="en-US" altLang="cs-CZ" sz="1200" u="none" dirty="0">
                <a:latin typeface="Calibri" pitchFamily="32" charset="0"/>
              </a:rPr>
              <a:t>:  </a:t>
            </a:r>
            <a:r>
              <a:rPr lang="en-US" altLang="cs-CZ" sz="1200" u="none" dirty="0" err="1">
                <a:latin typeface="Calibri" pitchFamily="32" charset="0"/>
              </a:rPr>
              <a:t>literární</a:t>
            </a:r>
            <a:r>
              <a:rPr lang="en-US" altLang="cs-CZ" sz="1200" u="none" dirty="0">
                <a:latin typeface="Calibri" pitchFamily="32" charset="0"/>
              </a:rPr>
              <a:t> </a:t>
            </a:r>
            <a:r>
              <a:rPr lang="en-US" altLang="cs-CZ" sz="1200" u="none" dirty="0" err="1">
                <a:latin typeface="Calibri" pitchFamily="32" charset="0"/>
              </a:rPr>
              <a:t>kluby</a:t>
            </a:r>
            <a:r>
              <a:rPr lang="en-US" altLang="cs-CZ" sz="1200" u="none" dirty="0">
                <a:latin typeface="Calibri" pitchFamily="32" charset="0"/>
              </a:rPr>
              <a:t>, </a:t>
            </a:r>
            <a:r>
              <a:rPr lang="en-US" altLang="cs-CZ" sz="1200" u="none" dirty="0" err="1">
                <a:latin typeface="Calibri" pitchFamily="32" charset="0"/>
              </a:rPr>
              <a:t>skupiny</a:t>
            </a:r>
            <a:r>
              <a:rPr lang="en-US" altLang="cs-CZ" sz="1200" u="none" dirty="0">
                <a:latin typeface="Calibri" pitchFamily="32" charset="0"/>
              </a:rPr>
              <a:t> </a:t>
            </a:r>
            <a:r>
              <a:rPr lang="en-US" altLang="cs-CZ" sz="1200" u="none" dirty="0" err="1">
                <a:latin typeface="Calibri" pitchFamily="32" charset="0"/>
              </a:rPr>
              <a:t>zabývající</a:t>
            </a:r>
            <a:r>
              <a:rPr lang="en-US" altLang="cs-CZ" sz="1200" u="none" dirty="0">
                <a:latin typeface="Calibri" pitchFamily="32" charset="0"/>
              </a:rPr>
              <a:t> se </a:t>
            </a:r>
            <a:r>
              <a:rPr lang="en-US" altLang="cs-CZ" sz="1200" u="none" dirty="0" err="1">
                <a:latin typeface="Calibri" pitchFamily="32" charset="0"/>
              </a:rPr>
              <a:t>studiem</a:t>
            </a:r>
            <a:r>
              <a:rPr lang="en-US" altLang="cs-CZ" sz="1200" u="none" dirty="0">
                <a:latin typeface="Calibri" pitchFamily="32" charset="0"/>
              </a:rPr>
              <a:t> bible</a:t>
            </a:r>
          </a:p>
          <a:p>
            <a:pPr eaLnBrk="1" hangingPunct="1">
              <a:lnSpc>
                <a:spcPct val="110000"/>
              </a:lnSpc>
              <a:buSzPct val="100000"/>
              <a:defRPr/>
            </a:pPr>
            <a:r>
              <a:rPr lang="en-US" altLang="cs-CZ" sz="1200" i="1" u="none" dirty="0" err="1">
                <a:latin typeface="Calibri" pitchFamily="32" charset="0"/>
              </a:rPr>
              <a:t>Skupiny</a:t>
            </a:r>
            <a:r>
              <a:rPr lang="en-US" altLang="cs-CZ" sz="1200" i="1" u="none" dirty="0">
                <a:latin typeface="Calibri" pitchFamily="32" charset="0"/>
              </a:rPr>
              <a:t> </a:t>
            </a:r>
            <a:r>
              <a:rPr lang="en-US" altLang="cs-CZ" sz="1200" i="1" u="none" dirty="0" err="1">
                <a:latin typeface="Calibri" pitchFamily="32" charset="0"/>
              </a:rPr>
              <a:t>veteránů</a:t>
            </a:r>
            <a:r>
              <a:rPr lang="en-US" altLang="cs-CZ" sz="1200" i="1" u="none" dirty="0">
                <a:latin typeface="Calibri" pitchFamily="32" charset="0"/>
              </a:rPr>
              <a:t>:</a:t>
            </a:r>
            <a:r>
              <a:rPr lang="en-US" altLang="cs-CZ" sz="1200" u="none" dirty="0">
                <a:latin typeface="Calibri" pitchFamily="32" charset="0"/>
              </a:rPr>
              <a:t>  American Legion, </a:t>
            </a:r>
            <a:r>
              <a:rPr lang="en-US" altLang="cs-CZ" sz="1200" u="none" dirty="0" err="1">
                <a:latin typeface="Calibri" pitchFamily="32" charset="0"/>
              </a:rPr>
              <a:t>Amvets</a:t>
            </a:r>
            <a:r>
              <a:rPr lang="en-US" altLang="cs-CZ" sz="1200" u="none" dirty="0">
                <a:latin typeface="Calibri" pitchFamily="32" charset="0"/>
              </a:rPr>
              <a:t>, Veterans of Foreign Wars &amp; Auxiliaries</a:t>
            </a:r>
          </a:p>
          <a:p>
            <a:pPr eaLnBrk="1" hangingPunct="1">
              <a:lnSpc>
                <a:spcPct val="110000"/>
              </a:lnSpc>
              <a:buSzPct val="100000"/>
              <a:defRPr/>
            </a:pPr>
            <a:r>
              <a:rPr lang="en-US" altLang="cs-CZ" sz="1200" i="1" u="none" dirty="0" err="1">
                <a:latin typeface="Calibri" pitchFamily="32" charset="0"/>
              </a:rPr>
              <a:t>Ženské</a:t>
            </a:r>
            <a:r>
              <a:rPr lang="en-US" altLang="cs-CZ" sz="1200" i="1" u="none" dirty="0">
                <a:latin typeface="Calibri" pitchFamily="32" charset="0"/>
              </a:rPr>
              <a:t> </a:t>
            </a:r>
            <a:r>
              <a:rPr lang="en-US" altLang="cs-CZ" sz="1200" i="1" u="none" dirty="0" err="1">
                <a:latin typeface="Calibri" pitchFamily="32" charset="0"/>
              </a:rPr>
              <a:t>skupiny</a:t>
            </a:r>
            <a:r>
              <a:rPr lang="en-US" altLang="cs-CZ" sz="1200" i="1" u="none" dirty="0">
                <a:latin typeface="Calibri" pitchFamily="32" charset="0"/>
              </a:rPr>
              <a:t>:</a:t>
            </a:r>
            <a:r>
              <a:rPr lang="en-US" altLang="cs-CZ" sz="1200" u="none" dirty="0">
                <a:latin typeface="Calibri" pitchFamily="32" charset="0"/>
              </a:rPr>
              <a:t>  </a:t>
            </a:r>
            <a:r>
              <a:rPr lang="en-US" altLang="cs-CZ" sz="1200" u="none" dirty="0" err="1">
                <a:latin typeface="Calibri" pitchFamily="32" charset="0"/>
              </a:rPr>
              <a:t>kulturní</a:t>
            </a:r>
            <a:r>
              <a:rPr lang="en-US" altLang="cs-CZ" sz="1200" u="none" dirty="0">
                <a:latin typeface="Calibri" pitchFamily="32" charset="0"/>
              </a:rPr>
              <a:t> , </a:t>
            </a:r>
            <a:r>
              <a:rPr lang="en-US" altLang="cs-CZ" sz="1200" u="none" dirty="0" err="1">
                <a:latin typeface="Calibri" pitchFamily="32" charset="0"/>
              </a:rPr>
              <a:t>politické</a:t>
            </a:r>
            <a:r>
              <a:rPr lang="en-US" altLang="cs-CZ" sz="1200" u="none" dirty="0">
                <a:latin typeface="Calibri" pitchFamily="32" charset="0"/>
              </a:rPr>
              <a:t>, </a:t>
            </a:r>
            <a:r>
              <a:rPr lang="en-US" altLang="cs-CZ" sz="1200" u="none" dirty="0" err="1">
                <a:latin typeface="Calibri" pitchFamily="32" charset="0"/>
              </a:rPr>
              <a:t>sociální</a:t>
            </a:r>
            <a:r>
              <a:rPr lang="en-US" altLang="cs-CZ" sz="1200" u="none" dirty="0">
                <a:latin typeface="Calibri" pitchFamily="32" charset="0"/>
              </a:rPr>
              <a:t>, </a:t>
            </a:r>
            <a:r>
              <a:rPr lang="en-US" altLang="cs-CZ" sz="1200" u="none" dirty="0" err="1">
                <a:latin typeface="Calibri" pitchFamily="32" charset="0"/>
              </a:rPr>
              <a:t>vzdělávací</a:t>
            </a:r>
            <a:r>
              <a:rPr lang="en-US" altLang="cs-CZ" sz="1200" u="none" dirty="0">
                <a:latin typeface="Calibri" pitchFamily="32" charset="0"/>
              </a:rPr>
              <a:t>, pro </a:t>
            </a:r>
            <a:r>
              <a:rPr lang="en-US" altLang="cs-CZ" sz="1200" u="none" dirty="0" err="1">
                <a:latin typeface="Calibri" pitchFamily="32" charset="0"/>
              </a:rPr>
              <a:t>odborné</a:t>
            </a:r>
            <a:r>
              <a:rPr lang="en-US" altLang="cs-CZ" sz="1200" u="none" dirty="0">
                <a:latin typeface="Calibri" pitchFamily="32" charset="0"/>
              </a:rPr>
              <a:t> </a:t>
            </a:r>
            <a:r>
              <a:rPr lang="en-US" altLang="cs-CZ" sz="1200" u="none" dirty="0" err="1">
                <a:latin typeface="Calibri" pitchFamily="32" charset="0"/>
              </a:rPr>
              <a:t>vzdělání</a:t>
            </a:r>
            <a:endParaRPr lang="en-US" altLang="cs-CZ" sz="1200" i="1" u="none" dirty="0">
              <a:latin typeface="Calibri" pitchFamily="32" charset="0"/>
            </a:endParaRPr>
          </a:p>
          <a:p>
            <a:pPr eaLnBrk="1" hangingPunct="1">
              <a:lnSpc>
                <a:spcPct val="110000"/>
              </a:lnSpc>
              <a:buSzPct val="100000"/>
              <a:defRPr/>
            </a:pPr>
            <a:r>
              <a:rPr lang="en-US" altLang="cs-CZ" sz="1200" i="1" u="none" dirty="0" err="1">
                <a:latin typeface="Calibri" pitchFamily="32" charset="0"/>
              </a:rPr>
              <a:t>Mládežnické</a:t>
            </a:r>
            <a:r>
              <a:rPr lang="en-US" altLang="cs-CZ" sz="1200" i="1" u="none" dirty="0">
                <a:latin typeface="Calibri" pitchFamily="32" charset="0"/>
              </a:rPr>
              <a:t> </a:t>
            </a:r>
            <a:r>
              <a:rPr lang="en-US" altLang="cs-CZ" sz="1200" i="1" u="none" dirty="0" err="1">
                <a:latin typeface="Calibri" pitchFamily="32" charset="0"/>
              </a:rPr>
              <a:t>skupiny</a:t>
            </a:r>
            <a:r>
              <a:rPr lang="en-US" altLang="cs-CZ" sz="1200" i="1" u="none" dirty="0">
                <a:latin typeface="Calibri" pitchFamily="32" charset="0"/>
              </a:rPr>
              <a:t>:</a:t>
            </a:r>
            <a:r>
              <a:rPr lang="en-US" altLang="cs-CZ" sz="1200" u="none" dirty="0">
                <a:latin typeface="Calibri" pitchFamily="32" charset="0"/>
              </a:rPr>
              <a:t>  4H, Future Farmers, Scouts, YMCA</a:t>
            </a:r>
          </a:p>
          <a:p>
            <a:pPr marL="546100" eaLnBrk="1" hangingPunct="1">
              <a:lnSpc>
                <a:spcPct val="60000"/>
              </a:lnSpc>
              <a:spcBef>
                <a:spcPts val="350"/>
              </a:spcBef>
              <a:spcAft>
                <a:spcPts val="600"/>
              </a:spcAft>
              <a:buSzPct val="100000"/>
              <a:defRPr/>
            </a:pPr>
            <a:endParaRPr lang="en-US" altLang="cs-CZ" sz="1400" u="none" dirty="0">
              <a:latin typeface="Calibri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>
            <a:extLst>
              <a:ext uri="{FF2B5EF4-FFF2-40B4-BE49-F238E27FC236}">
                <a16:creationId xmlns:a16="http://schemas.microsoft.com/office/drawing/2014/main" id="{A3CAE828-C5CF-4583-A811-B7E960E05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228600"/>
            <a:ext cx="73279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cs-CZ" b="1" u="none">
                <a:cs typeface="Calibri" panose="020F0502020204030204" pitchFamily="34" charset="0"/>
              </a:rPr>
              <a:t>NAJÍT PŘÍVĚTIVÁ MÍSTA</a:t>
            </a:r>
          </a:p>
        </p:txBody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id="{6DD35D66-0015-4E55-9524-570D997C9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95400"/>
            <a:ext cx="8915400" cy="472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marL="342900" indent="-342900">
              <a:lnSpc>
                <a:spcPct val="80000"/>
              </a:lnSpc>
              <a:spcBef>
                <a:spcPts val="15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u="none" dirty="0">
                <a:latin typeface="+mj-lt"/>
              </a:rPr>
              <a:t>MÍSTA  V  LOKALITĚ</a:t>
            </a:r>
          </a:p>
          <a:p>
            <a:pPr marL="342900" indent="-342900">
              <a:lnSpc>
                <a:spcPct val="80000"/>
              </a:lnSpc>
              <a:spcBef>
                <a:spcPts val="15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u="none" dirty="0">
                <a:latin typeface="+mj-lt"/>
              </a:rPr>
              <a:t>MALÉ  RODINNÉ  FIRMY</a:t>
            </a:r>
          </a:p>
          <a:p>
            <a:pPr marL="342900" indent="-342900">
              <a:lnSpc>
                <a:spcPct val="80000"/>
              </a:lnSpc>
              <a:spcBef>
                <a:spcPts val="15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u="none" dirty="0">
                <a:latin typeface="+mj-lt"/>
              </a:rPr>
              <a:t>SOUSEDSKÉ  SKUPINY  A  KLUBY</a:t>
            </a:r>
          </a:p>
          <a:p>
            <a:pPr marL="342900" indent="-342900">
              <a:lnSpc>
                <a:spcPct val="80000"/>
              </a:lnSpc>
              <a:spcBef>
                <a:spcPts val="15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u="none" dirty="0">
                <a:latin typeface="+mj-lt"/>
              </a:rPr>
              <a:t>ČLENOVÉ KOMUNITY,  KTEŘÍ “ROZUMÍ”</a:t>
            </a:r>
          </a:p>
          <a:p>
            <a:pPr marL="342900" indent="-342900">
              <a:lnSpc>
                <a:spcPct val="80000"/>
              </a:lnSpc>
              <a:spcBef>
                <a:spcPts val="15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u="none" dirty="0">
                <a:latin typeface="+mj-lt"/>
              </a:rPr>
              <a:t>MÍSTA, KDE  LZE “POBÝVAT  JEN  TAK”</a:t>
            </a:r>
          </a:p>
          <a:p>
            <a:pPr marL="342900" indent="-342900">
              <a:lnSpc>
                <a:spcPct val="80000"/>
              </a:lnSpc>
              <a:spcBef>
                <a:spcPts val="15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u="none" dirty="0">
                <a:latin typeface="+mj-lt"/>
              </a:rPr>
              <a:t>POZNÁVAT/ HLEDAT/ VYBÍRAT:</a:t>
            </a:r>
          </a:p>
          <a:p>
            <a:pPr marL="342900" indent="-342900">
              <a:lnSpc>
                <a:spcPct val="80000"/>
              </a:lnSpc>
              <a:spcBef>
                <a:spcPts val="15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u="none" dirty="0">
                <a:latin typeface="+mj-lt"/>
              </a:rPr>
              <a:t>JAKÝ MŮŽE MÍT DANÁ OSOBA PŘÍNOS, MŮŽE JÍT JEN O DROBNOSTI</a:t>
            </a:r>
          </a:p>
          <a:p>
            <a:pPr marL="342900" indent="-342900">
              <a:lnSpc>
                <a:spcPct val="80000"/>
              </a:lnSpc>
              <a:spcBef>
                <a:spcPts val="15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u="none" dirty="0">
                <a:latin typeface="+mj-lt"/>
              </a:rPr>
              <a:t>VZÁJEMNÁ  ZÁVISLOST</a:t>
            </a:r>
          </a:p>
          <a:p>
            <a:pPr marL="342900" indent="-342900">
              <a:lnSpc>
                <a:spcPct val="80000"/>
              </a:lnSpc>
              <a:spcBef>
                <a:spcPts val="15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u="none" dirty="0">
                <a:latin typeface="+mj-lt"/>
              </a:rPr>
              <a:t>JEDEN  ČLOVĚK,  JEDNO PROSTŘEDÍ</a:t>
            </a:r>
          </a:p>
          <a:p>
            <a:pPr algn="ctr">
              <a:lnSpc>
                <a:spcPct val="80000"/>
              </a:lnSpc>
              <a:spcBef>
                <a:spcPts val="1125"/>
              </a:spcBef>
              <a:buSzPct val="100000"/>
              <a:defRPr/>
            </a:pPr>
            <a:r>
              <a:rPr lang="en-US" altLang="cs-CZ" u="none" dirty="0">
                <a:latin typeface="+mj-lt"/>
              </a:rPr>
              <a:t>                                                   - Kathy Bartholomew-Lorimer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>
            <a:extLst>
              <a:ext uri="{FF2B5EF4-FFF2-40B4-BE49-F238E27FC236}">
                <a16:creationId xmlns:a16="http://schemas.microsoft.com/office/drawing/2014/main" id="{0369A37D-1F2D-493E-A6D8-648C614F0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"/>
            <a:ext cx="8229600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2500"/>
              </a:spcBef>
              <a:buClrTx/>
              <a:buFontTx/>
              <a:buNone/>
            </a:pPr>
            <a:r>
              <a:rPr lang="cs-CZ" altLang="cs-CZ" b="1" u="none">
                <a:latin typeface="Copperplate" charset="0"/>
              </a:rPr>
              <a:t>V</a:t>
            </a:r>
            <a:r>
              <a:rPr lang="en-US" altLang="cs-CZ" b="1" u="none">
                <a:latin typeface="Copperplate" charset="0"/>
              </a:rPr>
              <a:t>YBRAT NÁPADY K REALIZACI</a:t>
            </a:r>
            <a:r>
              <a:rPr lang="en-US" altLang="cs-CZ" sz="2400" b="1" u="none">
                <a:latin typeface="Copperplate" charset="0"/>
              </a:rPr>
              <a:t>:</a:t>
            </a:r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BCB32672-300D-4310-87D8-C5C1178169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990600"/>
            <a:ext cx="82296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1500"/>
              </a:spcBef>
              <a:buClrTx/>
              <a:buFontTx/>
              <a:buNone/>
            </a:pPr>
            <a:r>
              <a:rPr lang="cs-CZ" altLang="cs-CZ" sz="2400" i="1" u="none">
                <a:latin typeface="Times New Roman" panose="02020603050405020304" pitchFamily="18" charset="0"/>
              </a:rPr>
              <a:t>r</a:t>
            </a:r>
            <a:r>
              <a:rPr lang="en-US" altLang="cs-CZ" sz="2400" i="1" u="none">
                <a:latin typeface="Times New Roman" panose="02020603050405020304" pitchFamily="18" charset="0"/>
              </a:rPr>
              <a:t>ovnovážnost  kritérií – vymyslet a určit 3</a:t>
            </a:r>
            <a:r>
              <a:rPr lang="cs-CZ" altLang="cs-CZ" sz="2400" i="1" u="none">
                <a:latin typeface="Times New Roman" panose="02020603050405020304" pitchFamily="18" charset="0"/>
              </a:rPr>
              <a:t> </a:t>
            </a:r>
            <a:r>
              <a:rPr lang="en-US" altLang="cs-CZ" sz="2400" i="1" u="none">
                <a:latin typeface="Times New Roman" panose="02020603050405020304" pitchFamily="18" charset="0"/>
              </a:rPr>
              <a:t>místa, kde se začne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F5789808-ADB0-4324-9908-31FC572BB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463" y="1741488"/>
            <a:ext cx="8458200" cy="3326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>
              <a:spcBef>
                <a:spcPts val="3600"/>
              </a:spcBef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+mj-lt"/>
              </a:rPr>
              <a:t>Nakolik</a:t>
            </a:r>
            <a:r>
              <a:rPr lang="en-US" altLang="cs-CZ" u="none" dirty="0">
                <a:latin typeface="+mj-lt"/>
              </a:rPr>
              <a:t> je </a:t>
            </a:r>
            <a:r>
              <a:rPr lang="en-US" altLang="cs-CZ" u="none" dirty="0" err="1">
                <a:latin typeface="+mj-lt"/>
              </a:rPr>
              <a:t>dobré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poznat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členy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komunity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osobně</a:t>
            </a:r>
            <a:r>
              <a:rPr lang="en-US" altLang="cs-CZ" u="none" dirty="0">
                <a:latin typeface="+mj-lt"/>
              </a:rPr>
              <a:t> a </a:t>
            </a:r>
            <a:r>
              <a:rPr lang="en-US" altLang="cs-CZ" u="none" dirty="0" err="1">
                <a:latin typeface="+mj-lt"/>
              </a:rPr>
              <a:t>naopak</a:t>
            </a:r>
            <a:r>
              <a:rPr lang="en-US" altLang="cs-CZ" u="none" dirty="0">
                <a:latin typeface="+mj-lt"/>
              </a:rPr>
              <a:t> – aby </a:t>
            </a:r>
            <a:r>
              <a:rPr lang="en-US" altLang="cs-CZ" u="none" dirty="0" err="1">
                <a:latin typeface="+mj-lt"/>
              </a:rPr>
              <a:t>členové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komunity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osobně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poznali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danou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osobu</a:t>
            </a:r>
            <a:endParaRPr lang="en-US" altLang="cs-CZ" dirty="0"/>
          </a:p>
          <a:p>
            <a:pPr>
              <a:spcBef>
                <a:spcPts val="3600"/>
              </a:spcBef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+mj-lt"/>
              </a:rPr>
              <a:t>Osoba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souhlasí</a:t>
            </a:r>
            <a:r>
              <a:rPr lang="cs-CZ" altLang="cs-CZ" u="none" dirty="0">
                <a:latin typeface="+mj-lt"/>
              </a:rPr>
              <a:t> (</a:t>
            </a:r>
            <a:r>
              <a:rPr lang="en-US" altLang="cs-CZ" u="none" dirty="0" err="1">
                <a:latin typeface="+mj-lt"/>
              </a:rPr>
              <a:t>ráda</a:t>
            </a:r>
            <a:r>
              <a:rPr lang="en-US" altLang="cs-CZ" u="none" dirty="0">
                <a:latin typeface="+mj-lt"/>
              </a:rPr>
              <a:t> by</a:t>
            </a:r>
            <a:r>
              <a:rPr lang="cs-CZ" altLang="cs-CZ" u="none" dirty="0">
                <a:latin typeface="+mj-lt"/>
              </a:rPr>
              <a:t>),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chce</a:t>
            </a:r>
            <a:r>
              <a:rPr lang="en-US" altLang="cs-CZ" u="none" dirty="0">
                <a:latin typeface="+mj-lt"/>
              </a:rPr>
              <a:t> to </a:t>
            </a:r>
            <a:r>
              <a:rPr lang="en-US" altLang="cs-CZ" u="none" dirty="0" err="1">
                <a:latin typeface="+mj-lt"/>
              </a:rPr>
              <a:t>zkusit</a:t>
            </a:r>
            <a:endParaRPr lang="cs-CZ" altLang="cs-CZ" dirty="0"/>
          </a:p>
          <a:p>
            <a:pPr>
              <a:spcBef>
                <a:spcPts val="3600"/>
              </a:spcBef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en-US" altLang="cs-CZ" u="none" dirty="0">
                <a:latin typeface="+mj-lt"/>
              </a:rPr>
              <a:t>Je to </a:t>
            </a:r>
            <a:r>
              <a:rPr lang="en-US" altLang="cs-CZ" u="none" dirty="0" err="1">
                <a:latin typeface="+mj-lt"/>
              </a:rPr>
              <a:t>proveditelné</a:t>
            </a:r>
            <a:endParaRPr lang="en-US" altLang="cs-CZ" dirty="0"/>
          </a:p>
          <a:p>
            <a:pPr>
              <a:spcBef>
                <a:spcPts val="3600"/>
              </a:spcBef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+mj-lt"/>
              </a:rPr>
              <a:t>Jak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snadno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bude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osoba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přijata</a:t>
            </a:r>
            <a:endParaRPr lang="en-US" altLang="cs-CZ" u="none" dirty="0"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id="{3411DB4C-ECB5-4579-B2C4-7A4D6930E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altLang="cs-CZ" sz="4000"/>
            </a:br>
            <a:r>
              <a:rPr lang="en-US" altLang="cs-CZ" b="1" u="none"/>
              <a:t>Ptát se</a:t>
            </a:r>
            <a:r>
              <a:rPr lang="cs-CZ" altLang="cs-CZ" b="1" u="none"/>
              <a:t> - Obavy</a:t>
            </a:r>
            <a:br>
              <a:rPr lang="en-US" altLang="cs-CZ" b="1" u="none"/>
            </a:br>
            <a:endParaRPr lang="en-US" altLang="cs-CZ" b="1" u="none"/>
          </a:p>
        </p:txBody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95BB2A14-5FC3-4F00-B666-88DB635AA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4963" indent="-334963"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u="none" dirty="0" err="1">
                <a:latin typeface="Calibri" pitchFamily="32" charset="0"/>
              </a:rPr>
              <a:t>Osoba</a:t>
            </a:r>
            <a:r>
              <a:rPr lang="en-US" altLang="cs-CZ" u="none" dirty="0">
                <a:latin typeface="Calibri" pitchFamily="32" charset="0"/>
              </a:rPr>
              <a:t> s </a:t>
            </a:r>
            <a:r>
              <a:rPr lang="en-US" altLang="cs-CZ" u="none" dirty="0" err="1">
                <a:latin typeface="Calibri" pitchFamily="32" charset="0"/>
              </a:rPr>
              <a:t>postižením</a:t>
            </a:r>
            <a:endParaRPr lang="en-US" altLang="cs-CZ" u="none" dirty="0">
              <a:latin typeface="Calibri" pitchFamily="32" charset="0"/>
            </a:endParaRPr>
          </a:p>
          <a:p>
            <a: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u="none" dirty="0" err="1">
                <a:latin typeface="Calibri" pitchFamily="32" charset="0"/>
              </a:rPr>
              <a:t>Rodiny</a:t>
            </a:r>
            <a:endParaRPr lang="en-US" altLang="cs-CZ" u="none" dirty="0">
              <a:latin typeface="Calibri" pitchFamily="32" charset="0"/>
            </a:endParaRPr>
          </a:p>
          <a:p>
            <a: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u="none" dirty="0" err="1">
                <a:latin typeface="Calibri" pitchFamily="32" charset="0"/>
              </a:rPr>
              <a:t>Pracovníci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služeb</a:t>
            </a:r>
            <a:endParaRPr lang="en-US" altLang="cs-CZ" u="none" dirty="0">
              <a:latin typeface="Calibri" pitchFamily="32" charset="0"/>
            </a:endParaRPr>
          </a:p>
          <a:p>
            <a: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u="none" dirty="0" err="1">
                <a:latin typeface="Calibri" pitchFamily="32" charset="0"/>
              </a:rPr>
              <a:t>Členové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komunity</a:t>
            </a:r>
            <a:endParaRPr lang="cs-CZ" altLang="cs-CZ" u="none" dirty="0">
              <a:latin typeface="Calibri" pitchFamily="32" charset="0"/>
            </a:endParaRPr>
          </a:p>
          <a:p>
            <a:pPr marL="0" inden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altLang="cs-CZ" sz="3200" dirty="0">
              <a:latin typeface="Calibri" pitchFamily="32" charset="0"/>
            </a:endParaRPr>
          </a:p>
          <a:p>
            <a:pPr marL="342900" algn="ctr">
              <a:spcBef>
                <a:spcPts val="700"/>
              </a:spcBef>
              <a:buSzPct val="100000"/>
              <a:defRPr/>
            </a:pPr>
            <a:r>
              <a:rPr lang="en-US" altLang="cs-CZ" b="1" u="none" dirty="0">
                <a:latin typeface="Calibri" pitchFamily="32" charset="0"/>
              </a:rPr>
              <a:t>JAK DOSÁHNOUT SOUHLASU</a:t>
            </a:r>
          </a:p>
          <a:p>
            <a:pPr marL="342900" indent="-342900"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u="none" dirty="0" err="1">
                <a:latin typeface="Calibri" pitchFamily="32" charset="0"/>
              </a:rPr>
              <a:t>Jak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nejlépe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napomoci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tomu</a:t>
            </a:r>
            <a:r>
              <a:rPr lang="en-US" altLang="cs-CZ" u="none" dirty="0">
                <a:latin typeface="Calibri" pitchFamily="32" charset="0"/>
              </a:rPr>
              <a:t>, aby </a:t>
            </a:r>
            <a:r>
              <a:rPr lang="en-US" altLang="cs-CZ" u="none" dirty="0" err="1">
                <a:latin typeface="Calibri" pitchFamily="32" charset="0"/>
              </a:rPr>
              <a:t>zaznělo</a:t>
            </a:r>
            <a:r>
              <a:rPr lang="en-US" altLang="cs-CZ" u="none" dirty="0">
                <a:latin typeface="Calibri" pitchFamily="32" charset="0"/>
              </a:rPr>
              <a:t> „</a:t>
            </a:r>
            <a:r>
              <a:rPr lang="en-US" altLang="cs-CZ" u="none" dirty="0" err="1">
                <a:latin typeface="Calibri" pitchFamily="32" charset="0"/>
              </a:rPr>
              <a:t>ano</a:t>
            </a:r>
            <a:r>
              <a:rPr lang="en-US" altLang="cs-CZ" u="none" dirty="0">
                <a:latin typeface="Calibri" pitchFamily="32" charset="0"/>
              </a:rPr>
              <a:t>“?</a:t>
            </a:r>
          </a:p>
          <a:p>
            <a:pPr marL="342900" indent="-342900"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u="none" dirty="0">
                <a:latin typeface="Calibri" pitchFamily="32" charset="0"/>
              </a:rPr>
              <a:t>Co </a:t>
            </a:r>
            <a:r>
              <a:rPr lang="en-US" altLang="cs-CZ" u="none" dirty="0" err="1">
                <a:latin typeface="Calibri" pitchFamily="32" charset="0"/>
              </a:rPr>
              <a:t>pravděpodobněji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povede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ke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kladné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odpovědi</a:t>
            </a:r>
            <a:r>
              <a:rPr lang="en-US" altLang="cs-CZ" u="none" dirty="0">
                <a:latin typeface="Calibri" pitchFamily="32" charset="0"/>
              </a:rPr>
              <a:t>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>
            <a:extLst>
              <a:ext uri="{FF2B5EF4-FFF2-40B4-BE49-F238E27FC236}">
                <a16:creationId xmlns:a16="http://schemas.microsoft.com/office/drawing/2014/main" id="{E4A69C02-0FB4-419E-9280-CFA36E905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"/>
            <a:ext cx="8001000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2500"/>
              </a:spcBef>
              <a:buClrTx/>
              <a:buFontTx/>
              <a:buNone/>
            </a:pPr>
            <a:r>
              <a:rPr lang="en-US" altLang="cs-CZ" b="1" u="none">
                <a:cs typeface="Calibri" panose="020F0502020204030204" pitchFamily="34" charset="0"/>
              </a:rPr>
              <a:t>P</a:t>
            </a:r>
            <a:r>
              <a:rPr lang="cs-CZ" altLang="cs-CZ" b="1" u="none">
                <a:cs typeface="Calibri" panose="020F0502020204030204" pitchFamily="34" charset="0"/>
              </a:rPr>
              <a:t>ředstavení</a:t>
            </a:r>
            <a:endParaRPr lang="en-US" altLang="cs-CZ" b="1" u="none">
              <a:cs typeface="Calibri" panose="020F0502020204030204" pitchFamily="34" charset="0"/>
            </a:endParaRPr>
          </a:p>
        </p:txBody>
      </p:sp>
      <p:sp>
        <p:nvSpPr>
          <p:cNvPr id="21506" name="Text Box 2">
            <a:extLst>
              <a:ext uri="{FF2B5EF4-FFF2-40B4-BE49-F238E27FC236}">
                <a16:creationId xmlns:a16="http://schemas.microsoft.com/office/drawing/2014/main" id="{D42D942E-4BC7-4DE5-9B1C-8C3987C9B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458200" cy="4405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>
              <a:spcBef>
                <a:spcPts val="1500"/>
              </a:spcBef>
              <a:buSzPct val="100000"/>
              <a:defRPr/>
            </a:pPr>
            <a:r>
              <a:rPr lang="en-US" altLang="cs-CZ" u="none" dirty="0" err="1">
                <a:latin typeface="+mj-lt"/>
              </a:rPr>
              <a:t>Plán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na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dosažení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úspěchu</a:t>
            </a:r>
            <a:r>
              <a:rPr lang="en-US" altLang="cs-CZ" u="none" dirty="0">
                <a:latin typeface="+mj-lt"/>
              </a:rPr>
              <a:t> – </a:t>
            </a:r>
            <a:r>
              <a:rPr lang="en-US" altLang="cs-CZ" u="none" dirty="0" err="1">
                <a:latin typeface="+mj-lt"/>
              </a:rPr>
              <a:t>postupovat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strategicky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při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vymýšlení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způsobu</a:t>
            </a:r>
            <a:r>
              <a:rPr lang="en-US" altLang="cs-CZ" u="none" dirty="0">
                <a:latin typeface="+mj-lt"/>
              </a:rPr>
              <a:t>, </a:t>
            </a:r>
            <a:r>
              <a:rPr lang="en-US" altLang="cs-CZ" u="none" dirty="0" err="1">
                <a:latin typeface="+mj-lt"/>
              </a:rPr>
              <a:t>jak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nejlépe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vytvořit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vazbu</a:t>
            </a:r>
            <a:r>
              <a:rPr lang="en-US" altLang="cs-CZ" u="none" dirty="0">
                <a:latin typeface="+mj-lt"/>
              </a:rPr>
              <a:t> (</a:t>
            </a:r>
            <a:r>
              <a:rPr lang="en-US" altLang="cs-CZ" u="none" dirty="0" err="1">
                <a:latin typeface="+mj-lt"/>
              </a:rPr>
              <a:t>propojit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lidi</a:t>
            </a:r>
            <a:r>
              <a:rPr lang="en-US" altLang="cs-CZ" u="none" dirty="0">
                <a:latin typeface="+mj-lt"/>
              </a:rPr>
              <a:t>)</a:t>
            </a:r>
          </a:p>
          <a:p>
            <a:pPr>
              <a:spcBef>
                <a:spcPts val="1500"/>
              </a:spcBef>
              <a:buSzPct val="100000"/>
              <a:defRPr/>
            </a:pPr>
            <a:r>
              <a:rPr lang="en-US" altLang="cs-CZ" u="none" dirty="0" err="1">
                <a:latin typeface="+mj-lt"/>
              </a:rPr>
              <a:t>Představit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je</a:t>
            </a:r>
            <a:r>
              <a:rPr lang="en-US" altLang="cs-CZ" u="none" dirty="0">
                <a:latin typeface="+mj-lt"/>
              </a:rPr>
              <a:t> </a:t>
            </a:r>
            <a:r>
              <a:rPr lang="cs-CZ" altLang="cs-CZ" u="none" dirty="0">
                <a:latin typeface="+mj-lt"/>
              </a:rPr>
              <a:t>- </a:t>
            </a:r>
            <a:endParaRPr lang="en-US" altLang="cs-CZ" u="none" dirty="0">
              <a:latin typeface="+mj-lt"/>
            </a:endParaRPr>
          </a:p>
          <a:p>
            <a:pPr marL="1254125" indent="-342900">
              <a:spcBef>
                <a:spcPts val="600"/>
              </a:spcBef>
              <a:buSzPct val="100000"/>
              <a:buFont typeface="Calibri" panose="020F0502020204030204" pitchFamily="34" charset="0"/>
              <a:buChar char="–"/>
              <a:defRPr/>
            </a:pPr>
            <a:r>
              <a:rPr lang="en-US" altLang="cs-CZ" u="none" dirty="0" err="1">
                <a:latin typeface="+mj-lt"/>
              </a:rPr>
              <a:t>Propojit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jednotlivce</a:t>
            </a:r>
            <a:endParaRPr lang="en-US" altLang="cs-CZ" u="none" dirty="0">
              <a:latin typeface="+mj-lt"/>
            </a:endParaRPr>
          </a:p>
          <a:p>
            <a:pPr marL="1254125" indent="-342900">
              <a:spcBef>
                <a:spcPts val="600"/>
              </a:spcBef>
              <a:buSzPct val="100000"/>
              <a:buFont typeface="Calibri" panose="020F0502020204030204" pitchFamily="34" charset="0"/>
              <a:buChar char="–"/>
              <a:defRPr/>
            </a:pPr>
            <a:r>
              <a:rPr lang="en-US" altLang="cs-CZ" u="none" dirty="0" err="1">
                <a:latin typeface="+mj-lt"/>
              </a:rPr>
              <a:t>Jak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silná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podpora</a:t>
            </a:r>
            <a:r>
              <a:rPr lang="en-US" altLang="cs-CZ" u="none" dirty="0">
                <a:latin typeface="+mj-lt"/>
              </a:rPr>
              <a:t> je </a:t>
            </a:r>
            <a:r>
              <a:rPr lang="en-US" altLang="cs-CZ" u="none" dirty="0" err="1">
                <a:latin typeface="+mj-lt"/>
              </a:rPr>
              <a:t>zapotřebí</a:t>
            </a:r>
            <a:endParaRPr lang="en-US" altLang="cs-CZ" u="none" dirty="0">
              <a:latin typeface="+mj-lt"/>
            </a:endParaRPr>
          </a:p>
          <a:p>
            <a:pPr algn="ctr">
              <a:spcBef>
                <a:spcPts val="10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36900" algn="l"/>
                <a:tab pos="3143250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altLang="cs-CZ" u="none" dirty="0">
                <a:latin typeface="+mj-lt"/>
              </a:rPr>
              <a:t>		- </a:t>
            </a:r>
            <a:r>
              <a:rPr lang="en-US" altLang="cs-CZ" u="none" dirty="0" err="1">
                <a:latin typeface="+mj-lt"/>
              </a:rPr>
              <a:t>osobám</a:t>
            </a:r>
            <a:r>
              <a:rPr lang="en-US" altLang="cs-CZ" u="none" dirty="0">
                <a:latin typeface="+mj-lt"/>
              </a:rPr>
              <a:t> s </a:t>
            </a:r>
            <a:r>
              <a:rPr lang="en-US" altLang="cs-CZ" u="none" dirty="0" err="1">
                <a:latin typeface="+mj-lt"/>
              </a:rPr>
              <a:t>postižením</a:t>
            </a:r>
            <a:endParaRPr lang="en-US" altLang="cs-CZ" u="none" dirty="0">
              <a:latin typeface="+mj-lt"/>
            </a:endParaRPr>
          </a:p>
          <a:p>
            <a:pPr algn="ctr">
              <a:spcBef>
                <a:spcPts val="10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36900" algn="l"/>
                <a:tab pos="3143250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altLang="cs-CZ" u="none" dirty="0">
                <a:latin typeface="+mj-lt"/>
              </a:rPr>
              <a:t>-</a:t>
            </a:r>
            <a:r>
              <a:rPr lang="cs-CZ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členům</a:t>
            </a:r>
            <a:r>
              <a:rPr lang="cs-CZ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komunity</a:t>
            </a:r>
            <a:endParaRPr lang="en-US" altLang="cs-CZ" u="none" dirty="0">
              <a:latin typeface="+mj-lt"/>
            </a:endParaRPr>
          </a:p>
          <a:p>
            <a:pPr>
              <a:spcBef>
                <a:spcPts val="1500"/>
              </a:spcBef>
              <a:buSzPct val="100000"/>
              <a:defRPr/>
            </a:pPr>
            <a:r>
              <a:rPr lang="en-US" altLang="cs-CZ" u="none" dirty="0" err="1">
                <a:latin typeface="+mj-lt"/>
              </a:rPr>
              <a:t>Ve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skupině</a:t>
            </a:r>
            <a:r>
              <a:rPr lang="cs-CZ" altLang="cs-CZ" u="none" dirty="0">
                <a:latin typeface="+mj-lt"/>
              </a:rPr>
              <a:t> - </a:t>
            </a:r>
          </a:p>
          <a:p>
            <a:pPr marL="1254125" indent="-342900">
              <a:spcBef>
                <a:spcPts val="1500"/>
              </a:spcBef>
              <a:buSzPct val="100000"/>
              <a:buFont typeface="Calibri" panose="020F0502020204030204" pitchFamily="34" charset="0"/>
              <a:buChar char="–"/>
              <a:tabLst>
                <a:tab pos="0" algn="l"/>
                <a:tab pos="447675" algn="l"/>
                <a:tab pos="896938" algn="l"/>
                <a:tab pos="1169988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cs-CZ" u="none" dirty="0">
                <a:latin typeface="+mj-lt"/>
              </a:rPr>
              <a:t>v</a:t>
            </a:r>
            <a:r>
              <a:rPr lang="en-US" altLang="cs-CZ" u="none" dirty="0" err="1">
                <a:latin typeface="+mj-lt"/>
              </a:rPr>
              <a:t>yhledávejte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jednotlivce</a:t>
            </a:r>
            <a:r>
              <a:rPr lang="en-US" altLang="cs-CZ" u="none" dirty="0">
                <a:latin typeface="+mj-lt"/>
              </a:rPr>
              <a:t>, </a:t>
            </a:r>
            <a:r>
              <a:rPr lang="en-US" altLang="cs-CZ" u="none" dirty="0" err="1">
                <a:latin typeface="+mj-lt"/>
              </a:rPr>
              <a:t>které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lze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propojit</a:t>
            </a:r>
            <a:endParaRPr lang="en-US" altLang="cs-CZ" u="none" dirty="0"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>
            <a:extLst>
              <a:ext uri="{FF2B5EF4-FFF2-40B4-BE49-F238E27FC236}">
                <a16:creationId xmlns:a16="http://schemas.microsoft.com/office/drawing/2014/main" id="{FCD9DA86-F93F-49BB-B9B1-3815FF2FB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28600"/>
            <a:ext cx="6248400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2500"/>
              </a:spcBef>
              <a:buClrTx/>
              <a:buFontTx/>
              <a:buNone/>
            </a:pPr>
            <a:r>
              <a:rPr lang="en-US" altLang="cs-CZ" b="1" u="none">
                <a:cs typeface="Calibri" panose="020F0502020204030204" pitchFamily="34" charset="0"/>
              </a:rPr>
              <a:t>INTEGRACE</a:t>
            </a: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B7CF5358-E200-4E5E-9208-CD95A0438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14400"/>
            <a:ext cx="8458200" cy="303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ctr">
              <a:spcBef>
                <a:spcPts val="1500"/>
              </a:spcBef>
              <a:buSzPct val="100000"/>
              <a:defRPr/>
            </a:pP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Lidé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s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postižením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mají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otevřené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možnosti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trávit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většinu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času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v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dobrém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vztahu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s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běžnými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lidmi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v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běžném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prostředí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lidského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společenství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</a:t>
            </a:r>
          </a:p>
          <a:p>
            <a:pPr algn="ctr">
              <a:spcBef>
                <a:spcPts val="1500"/>
              </a:spcBef>
              <a:buSzPct val="100000"/>
              <a:defRPr/>
            </a:pP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a </a:t>
            </a:r>
          </a:p>
          <a:p>
            <a:pPr algn="ctr">
              <a:spcBef>
                <a:spcPts val="1500"/>
              </a:spcBef>
              <a:buSzPct val="100000"/>
              <a:defRPr/>
            </a:pP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Lidé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bez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postižení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mají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možnost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trávit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větší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část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každého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dne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a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určitou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část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svého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života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v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dobrém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vztahu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s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lidmi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s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postižením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v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běžném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prostředí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lidského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cs-CZ" u="none" dirty="0" err="1">
                <a:solidFill>
                  <a:srgbClr val="000000"/>
                </a:solidFill>
                <a:latin typeface="+mj-lt"/>
              </a:rPr>
              <a:t>společenství</a:t>
            </a:r>
            <a:r>
              <a:rPr lang="en-US" altLang="cs-CZ" u="none" dirty="0">
                <a:solidFill>
                  <a:srgbClr val="000000"/>
                </a:solidFill>
                <a:latin typeface="+mj-lt"/>
              </a:rPr>
              <a:t> </a:t>
            </a:r>
          </a:p>
        </p:txBody>
      </p:sp>
      <p:sp>
        <p:nvSpPr>
          <p:cNvPr id="6148" name="Oval 3">
            <a:extLst>
              <a:ext uri="{FF2B5EF4-FFF2-40B4-BE49-F238E27FC236}">
                <a16:creationId xmlns:a16="http://schemas.microsoft.com/office/drawing/2014/main" id="{DFC47405-203C-4B60-9ECE-B2E23A61D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038600"/>
            <a:ext cx="2057400" cy="990600"/>
          </a:xfrm>
          <a:prstGeom prst="ellips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6149" name="Oval 4">
            <a:extLst>
              <a:ext uri="{FF2B5EF4-FFF2-40B4-BE49-F238E27FC236}">
                <a16:creationId xmlns:a16="http://schemas.microsoft.com/office/drawing/2014/main" id="{82F2F38C-DCAC-4293-A653-92AE0D6F9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105400"/>
            <a:ext cx="2057400" cy="990600"/>
          </a:xfrm>
          <a:prstGeom prst="ellips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6150" name="Oval 5">
            <a:extLst>
              <a:ext uri="{FF2B5EF4-FFF2-40B4-BE49-F238E27FC236}">
                <a16:creationId xmlns:a16="http://schemas.microsoft.com/office/drawing/2014/main" id="{DC727DA3-0387-4E0F-B23F-E1B1F1B13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114800"/>
            <a:ext cx="1371600" cy="1828800"/>
          </a:xfrm>
          <a:prstGeom prst="ellips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6151" name="AutoShape 6">
            <a:extLst>
              <a:ext uri="{FF2B5EF4-FFF2-40B4-BE49-F238E27FC236}">
                <a16:creationId xmlns:a16="http://schemas.microsoft.com/office/drawing/2014/main" id="{8A1097D7-54A1-4BF4-99DB-568934FFE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876800"/>
            <a:ext cx="1676400" cy="381000"/>
          </a:xfrm>
          <a:prstGeom prst="rightArrow">
            <a:avLst>
              <a:gd name="adj1" fmla="val 50000"/>
              <a:gd name="adj2" fmla="val 110000"/>
            </a:avLst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080" name="Text Box 7">
            <a:extLst>
              <a:ext uri="{FF2B5EF4-FFF2-40B4-BE49-F238E27FC236}">
                <a16:creationId xmlns:a16="http://schemas.microsoft.com/office/drawing/2014/main" id="{1A53255B-A035-499F-ACFD-DB2AFF7E0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419600"/>
            <a:ext cx="1981200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1250"/>
              </a:spcBef>
              <a:buSzPct val="100000"/>
              <a:defRPr/>
            </a:pPr>
            <a:r>
              <a:rPr lang="en-US" altLang="cs-CZ" sz="2000" b="1" u="none">
                <a:solidFill>
                  <a:srgbClr val="000000"/>
                </a:solidFill>
                <a:latin typeface="+mn-lt"/>
              </a:rPr>
              <a:t>MY</a:t>
            </a:r>
          </a:p>
        </p:txBody>
      </p:sp>
      <p:sp>
        <p:nvSpPr>
          <p:cNvPr id="3081" name="Text Box 8">
            <a:extLst>
              <a:ext uri="{FF2B5EF4-FFF2-40B4-BE49-F238E27FC236}">
                <a16:creationId xmlns:a16="http://schemas.microsoft.com/office/drawing/2014/main" id="{B1873199-965D-4FF5-A119-87D00A485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410200"/>
            <a:ext cx="2667000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1250"/>
              </a:spcBef>
              <a:buSzPct val="100000"/>
              <a:defRPr/>
            </a:pPr>
            <a:r>
              <a:rPr lang="en-US" altLang="cs-CZ" sz="2000" b="1" u="none">
                <a:solidFill>
                  <a:srgbClr val="000000"/>
                </a:solidFill>
                <a:latin typeface="+mn-lt"/>
              </a:rPr>
              <a:t>ONI</a:t>
            </a:r>
          </a:p>
        </p:txBody>
      </p:sp>
      <p:sp>
        <p:nvSpPr>
          <p:cNvPr id="3082" name="Text Box 9">
            <a:extLst>
              <a:ext uri="{FF2B5EF4-FFF2-40B4-BE49-F238E27FC236}">
                <a16:creationId xmlns:a16="http://schemas.microsoft.com/office/drawing/2014/main" id="{7A69A63C-9F59-4390-9995-F983E0DDB1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4572000"/>
            <a:ext cx="1436688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1250"/>
              </a:spcBef>
              <a:buSzPct val="100000"/>
              <a:defRPr/>
            </a:pPr>
            <a:r>
              <a:rPr lang="en-US" altLang="cs-CZ" sz="2000" b="1" u="none" dirty="0">
                <a:solidFill>
                  <a:srgbClr val="000000"/>
                </a:solidFill>
                <a:latin typeface="+mn-lt"/>
              </a:rPr>
              <a:t>MY </a:t>
            </a:r>
            <a:endParaRPr lang="cs-CZ" altLang="cs-CZ" sz="2000" b="1" u="none" dirty="0">
              <a:solidFill>
                <a:srgbClr val="000000"/>
              </a:solidFill>
              <a:latin typeface="+mn-lt"/>
            </a:endParaRPr>
          </a:p>
          <a:p>
            <a:pPr>
              <a:spcBef>
                <a:spcPts val="1250"/>
              </a:spcBef>
              <a:buSzPct val="100000"/>
              <a:defRPr/>
            </a:pPr>
            <a:r>
              <a:rPr lang="cs-CZ" altLang="cs-CZ" sz="2000" b="1" u="none" dirty="0">
                <a:solidFill>
                  <a:srgbClr val="000000"/>
                </a:solidFill>
                <a:latin typeface="+mn-lt"/>
              </a:rPr>
              <a:t>všichni</a:t>
            </a:r>
            <a:endParaRPr lang="en-US" altLang="cs-CZ" sz="2000" b="1" u="none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>
            <a:extLst>
              <a:ext uri="{FF2B5EF4-FFF2-40B4-BE49-F238E27FC236}">
                <a16:creationId xmlns:a16="http://schemas.microsoft.com/office/drawing/2014/main" id="{0BDD0614-9B01-41F8-AEC4-2FF1F9CDB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143000"/>
            <a:ext cx="8686800" cy="3818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ctr">
              <a:spcBef>
                <a:spcPts val="1500"/>
              </a:spcBef>
              <a:buSzPct val="100000"/>
              <a:defRPr/>
            </a:pPr>
            <a:r>
              <a:rPr lang="cs-CZ" altLang="cs-CZ" u="none" dirty="0">
                <a:latin typeface="+mj-lt"/>
              </a:rPr>
              <a:t>___________________P</a:t>
            </a:r>
            <a:r>
              <a:rPr lang="en-US" altLang="cs-CZ" u="none" dirty="0" err="1">
                <a:latin typeface="+mj-lt"/>
              </a:rPr>
              <a:t>otřebuje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velmi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zvláštního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člověka</a:t>
            </a:r>
            <a:r>
              <a:rPr lang="en-US" altLang="cs-CZ" u="none" dirty="0">
                <a:latin typeface="+mj-lt"/>
              </a:rPr>
              <a:t>, </a:t>
            </a:r>
            <a:r>
              <a:rPr lang="en-US" altLang="cs-CZ" u="none" dirty="0" err="1">
                <a:latin typeface="+mj-lt"/>
              </a:rPr>
              <a:t>který</a:t>
            </a:r>
            <a:r>
              <a:rPr lang="en-US" altLang="cs-CZ" u="none" dirty="0">
                <a:latin typeface="+mj-lt"/>
              </a:rPr>
              <a:t> by </a:t>
            </a:r>
            <a:r>
              <a:rPr lang="en-US" altLang="cs-CZ" u="none" dirty="0" err="1">
                <a:latin typeface="+mj-lt"/>
              </a:rPr>
              <a:t>byl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jeho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kamaráde</a:t>
            </a:r>
            <a:r>
              <a:rPr lang="cs-CZ" altLang="cs-CZ" u="none" dirty="0">
                <a:latin typeface="+mj-lt"/>
              </a:rPr>
              <a:t>m  </a:t>
            </a:r>
            <a:br>
              <a:rPr lang="cs-CZ" altLang="cs-CZ" u="none" dirty="0">
                <a:latin typeface="+mj-lt"/>
              </a:rPr>
            </a:br>
            <a:r>
              <a:rPr lang="en-US" altLang="cs-CZ" u="none" dirty="0" err="1">
                <a:latin typeface="+mj-lt"/>
              </a:rPr>
              <a:t>Tento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člověk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bude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muset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být</a:t>
            </a:r>
            <a:r>
              <a:rPr lang="cs-CZ" altLang="cs-CZ" u="none" dirty="0">
                <a:latin typeface="+mj-lt"/>
              </a:rPr>
              <a:t>…..</a:t>
            </a:r>
          </a:p>
          <a:p>
            <a:pPr>
              <a:spcBef>
                <a:spcPts val="1500"/>
              </a:spcBef>
              <a:buSzPct val="100000"/>
              <a:defRPr/>
            </a:pPr>
            <a:endParaRPr lang="cs-CZ" altLang="cs-CZ" u="none" dirty="0">
              <a:latin typeface="+mj-lt"/>
            </a:endParaRPr>
          </a:p>
          <a:p>
            <a:pPr>
              <a:spcBef>
                <a:spcPts val="1500"/>
              </a:spcBef>
              <a:buSzPct val="100000"/>
              <a:defRPr/>
            </a:pPr>
            <a:endParaRPr lang="cs-CZ" altLang="cs-CZ" u="none" dirty="0">
              <a:latin typeface="+mj-lt"/>
            </a:endParaRPr>
          </a:p>
          <a:p>
            <a:pPr>
              <a:spcBef>
                <a:spcPts val="1500"/>
              </a:spcBef>
              <a:buSzPct val="100000"/>
              <a:defRPr/>
            </a:pPr>
            <a:r>
              <a:rPr lang="en-US" altLang="cs-CZ" u="none" dirty="0">
                <a:latin typeface="+mj-lt"/>
              </a:rPr>
              <a:t>Ten</a:t>
            </a:r>
            <a:r>
              <a:rPr lang="cs-CZ" altLang="cs-CZ" u="none" dirty="0">
                <a:latin typeface="+mj-lt"/>
              </a:rPr>
              <a:t>to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člověk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bude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muset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pochopit</a:t>
            </a:r>
            <a:r>
              <a:rPr lang="cs-CZ" altLang="cs-CZ" u="none" dirty="0">
                <a:latin typeface="+mj-lt"/>
              </a:rPr>
              <a:t> ______________________________________________________</a:t>
            </a:r>
          </a:p>
          <a:p>
            <a:pPr>
              <a:spcBef>
                <a:spcPts val="1500"/>
              </a:spcBef>
              <a:buSzPct val="100000"/>
              <a:defRPr/>
            </a:pPr>
            <a:r>
              <a:rPr lang="cs-CZ" altLang="cs-CZ" u="none" dirty="0">
                <a:latin typeface="+mj-lt"/>
              </a:rPr>
              <a:t>______________________________________________________</a:t>
            </a:r>
            <a:endParaRPr lang="en-US" altLang="cs-CZ" u="none" dirty="0"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>
            <a:extLst>
              <a:ext uri="{FF2B5EF4-FFF2-40B4-BE49-F238E27FC236}">
                <a16:creationId xmlns:a16="http://schemas.microsoft.com/office/drawing/2014/main" id="{A57E88F0-F7C1-4D23-B153-C86454CA8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60263"/>
            <a:ext cx="7327900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cs-CZ" b="1" u="none">
                <a:cs typeface="Calibri" panose="020F0502020204030204" pitchFamily="34" charset="0"/>
              </a:rPr>
              <a:t>Představení</a:t>
            </a:r>
          </a:p>
        </p:txBody>
      </p:sp>
      <p:sp>
        <p:nvSpPr>
          <p:cNvPr id="23554" name="Text Box 2">
            <a:extLst>
              <a:ext uri="{FF2B5EF4-FFF2-40B4-BE49-F238E27FC236}">
                <a16:creationId xmlns:a16="http://schemas.microsoft.com/office/drawing/2014/main" id="{15E4755D-20BB-4634-9034-0459FEF87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350" y="1988840"/>
            <a:ext cx="8077200" cy="296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ctr">
              <a:spcBef>
                <a:spcPts val="2000"/>
              </a:spcBef>
              <a:buSzPct val="100000"/>
              <a:defRPr/>
            </a:pPr>
            <a:r>
              <a:rPr lang="en-US" altLang="cs-CZ" b="1" u="none" dirty="0">
                <a:latin typeface="+mj-lt"/>
              </a:rPr>
              <a:t>DŮVĚRA/VÍRA V JEDNOTLIVCE</a:t>
            </a:r>
          </a:p>
          <a:p>
            <a:pPr algn="ctr">
              <a:spcBef>
                <a:spcPts val="2000"/>
              </a:spcBef>
              <a:buSzPct val="100000"/>
              <a:defRPr/>
            </a:pPr>
            <a:r>
              <a:rPr lang="en-US" altLang="cs-CZ" u="none" dirty="0">
                <a:latin typeface="+mj-lt"/>
              </a:rPr>
              <a:t>Co o </a:t>
            </a:r>
            <a:r>
              <a:rPr lang="en-US" altLang="cs-CZ" u="none" dirty="0" err="1">
                <a:latin typeface="+mj-lt"/>
              </a:rPr>
              <a:t>konkrétním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jednotlivci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řeknete</a:t>
            </a:r>
            <a:r>
              <a:rPr lang="en-US" altLang="cs-CZ" u="none" dirty="0">
                <a:latin typeface="+mj-lt"/>
              </a:rPr>
              <a:t>?</a:t>
            </a:r>
          </a:p>
          <a:p>
            <a:pPr algn="ctr">
              <a:spcBef>
                <a:spcPts val="2000"/>
              </a:spcBef>
              <a:buSzPct val="100000"/>
              <a:defRPr/>
            </a:pPr>
            <a:endParaRPr lang="cs-CZ" altLang="cs-CZ" u="none" dirty="0">
              <a:latin typeface="+mj-lt"/>
            </a:endParaRPr>
          </a:p>
          <a:p>
            <a:pPr algn="ctr">
              <a:spcBef>
                <a:spcPts val="2000"/>
              </a:spcBef>
              <a:buSzPct val="100000"/>
              <a:defRPr/>
            </a:pPr>
            <a:r>
              <a:rPr lang="en-US" altLang="cs-CZ" b="1" u="none" dirty="0">
                <a:latin typeface="+mj-lt"/>
              </a:rPr>
              <a:t>DŮVĚRA/ VÍRA V ČLENY  KOMUNITY</a:t>
            </a:r>
          </a:p>
          <a:p>
            <a:pPr algn="ctr">
              <a:spcBef>
                <a:spcPts val="2000"/>
              </a:spcBef>
              <a:buSzPct val="100000"/>
              <a:defRPr/>
            </a:pPr>
            <a:r>
              <a:rPr lang="en-US" altLang="cs-CZ" u="none" dirty="0">
                <a:latin typeface="+mj-lt"/>
              </a:rPr>
              <a:t>O co </a:t>
            </a:r>
            <a:r>
              <a:rPr lang="en-US" altLang="cs-CZ" u="none" dirty="0" err="1">
                <a:latin typeface="+mj-lt"/>
              </a:rPr>
              <a:t>členy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komunity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požádáte</a:t>
            </a:r>
            <a:r>
              <a:rPr lang="en-US" altLang="cs-CZ" u="none" dirty="0">
                <a:latin typeface="+mj-lt"/>
              </a:rPr>
              <a:t>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>
            <a:extLst>
              <a:ext uri="{FF2B5EF4-FFF2-40B4-BE49-F238E27FC236}">
                <a16:creationId xmlns:a16="http://schemas.microsoft.com/office/drawing/2014/main" id="{9F6E910E-4983-4298-BCD9-019819B8A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cs-CZ" altLang="cs-CZ" b="1" u="none" dirty="0"/>
              <a:t>DEVĚT</a:t>
            </a:r>
            <a:r>
              <a:rPr lang="en-US" altLang="cs-CZ" b="1" u="none" dirty="0"/>
              <a:t> DOVEDNOSTÍ PRO  </a:t>
            </a:r>
            <a:br>
              <a:rPr lang="en-US" altLang="cs-CZ" b="1" u="none" dirty="0"/>
            </a:br>
            <a:r>
              <a:rPr lang="en-US" altLang="cs-CZ" b="1" u="none" dirty="0"/>
              <a:t>UTVÁŘENÍ  KOMUNITY</a:t>
            </a:r>
          </a:p>
        </p:txBody>
      </p:sp>
      <p:sp>
        <p:nvSpPr>
          <p:cNvPr id="24578" name="Text Box 2">
            <a:extLst>
              <a:ext uri="{FF2B5EF4-FFF2-40B4-BE49-F238E27FC236}">
                <a16:creationId xmlns:a16="http://schemas.microsoft.com/office/drawing/2014/main" id="{24953D47-14DA-4057-AAC1-42301CAB5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071389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506413" indent="-506413">
              <a:tabLst>
                <a:tab pos="506413" algn="l"/>
                <a:tab pos="954088" algn="l"/>
                <a:tab pos="1403350" algn="l"/>
                <a:tab pos="1852613" algn="l"/>
                <a:tab pos="2301875" algn="l"/>
                <a:tab pos="2751138" algn="l"/>
                <a:tab pos="3200400" algn="l"/>
                <a:tab pos="3649663" algn="l"/>
                <a:tab pos="4098925" algn="l"/>
                <a:tab pos="4548188" algn="l"/>
                <a:tab pos="4997450" algn="l"/>
                <a:tab pos="5446713" algn="l"/>
                <a:tab pos="5895975" algn="l"/>
                <a:tab pos="6345238" algn="l"/>
                <a:tab pos="6794500" algn="l"/>
                <a:tab pos="7243763" algn="l"/>
                <a:tab pos="7693025" algn="l"/>
                <a:tab pos="8142288" algn="l"/>
                <a:tab pos="8591550" algn="l"/>
                <a:tab pos="9040813" algn="l"/>
                <a:tab pos="9490075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506413" algn="l"/>
                <a:tab pos="954088" algn="l"/>
                <a:tab pos="1403350" algn="l"/>
                <a:tab pos="1852613" algn="l"/>
                <a:tab pos="2301875" algn="l"/>
                <a:tab pos="2751138" algn="l"/>
                <a:tab pos="3200400" algn="l"/>
                <a:tab pos="3649663" algn="l"/>
                <a:tab pos="4098925" algn="l"/>
                <a:tab pos="4548188" algn="l"/>
                <a:tab pos="4997450" algn="l"/>
                <a:tab pos="5446713" algn="l"/>
                <a:tab pos="5895975" algn="l"/>
                <a:tab pos="6345238" algn="l"/>
                <a:tab pos="6794500" algn="l"/>
                <a:tab pos="7243763" algn="l"/>
                <a:tab pos="7693025" algn="l"/>
                <a:tab pos="8142288" algn="l"/>
                <a:tab pos="8591550" algn="l"/>
                <a:tab pos="9040813" algn="l"/>
                <a:tab pos="9490075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506413" algn="l"/>
                <a:tab pos="954088" algn="l"/>
                <a:tab pos="1403350" algn="l"/>
                <a:tab pos="1852613" algn="l"/>
                <a:tab pos="2301875" algn="l"/>
                <a:tab pos="2751138" algn="l"/>
                <a:tab pos="3200400" algn="l"/>
                <a:tab pos="3649663" algn="l"/>
                <a:tab pos="4098925" algn="l"/>
                <a:tab pos="4548188" algn="l"/>
                <a:tab pos="4997450" algn="l"/>
                <a:tab pos="5446713" algn="l"/>
                <a:tab pos="5895975" algn="l"/>
                <a:tab pos="6345238" algn="l"/>
                <a:tab pos="6794500" algn="l"/>
                <a:tab pos="7243763" algn="l"/>
                <a:tab pos="7693025" algn="l"/>
                <a:tab pos="8142288" algn="l"/>
                <a:tab pos="8591550" algn="l"/>
                <a:tab pos="9040813" algn="l"/>
                <a:tab pos="9490075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506413" algn="l"/>
                <a:tab pos="954088" algn="l"/>
                <a:tab pos="1403350" algn="l"/>
                <a:tab pos="1852613" algn="l"/>
                <a:tab pos="2301875" algn="l"/>
                <a:tab pos="2751138" algn="l"/>
                <a:tab pos="3200400" algn="l"/>
                <a:tab pos="3649663" algn="l"/>
                <a:tab pos="4098925" algn="l"/>
                <a:tab pos="4548188" algn="l"/>
                <a:tab pos="4997450" algn="l"/>
                <a:tab pos="5446713" algn="l"/>
                <a:tab pos="5895975" algn="l"/>
                <a:tab pos="6345238" algn="l"/>
                <a:tab pos="6794500" algn="l"/>
                <a:tab pos="7243763" algn="l"/>
                <a:tab pos="7693025" algn="l"/>
                <a:tab pos="8142288" algn="l"/>
                <a:tab pos="8591550" algn="l"/>
                <a:tab pos="9040813" algn="l"/>
                <a:tab pos="9490075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506413" algn="l"/>
                <a:tab pos="954088" algn="l"/>
                <a:tab pos="1403350" algn="l"/>
                <a:tab pos="1852613" algn="l"/>
                <a:tab pos="2301875" algn="l"/>
                <a:tab pos="2751138" algn="l"/>
                <a:tab pos="3200400" algn="l"/>
                <a:tab pos="3649663" algn="l"/>
                <a:tab pos="4098925" algn="l"/>
                <a:tab pos="4548188" algn="l"/>
                <a:tab pos="4997450" algn="l"/>
                <a:tab pos="5446713" algn="l"/>
                <a:tab pos="5895975" algn="l"/>
                <a:tab pos="6345238" algn="l"/>
                <a:tab pos="6794500" algn="l"/>
                <a:tab pos="7243763" algn="l"/>
                <a:tab pos="7693025" algn="l"/>
                <a:tab pos="8142288" algn="l"/>
                <a:tab pos="8591550" algn="l"/>
                <a:tab pos="9040813" algn="l"/>
                <a:tab pos="9490075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06413" algn="l"/>
                <a:tab pos="954088" algn="l"/>
                <a:tab pos="1403350" algn="l"/>
                <a:tab pos="1852613" algn="l"/>
                <a:tab pos="2301875" algn="l"/>
                <a:tab pos="2751138" algn="l"/>
                <a:tab pos="3200400" algn="l"/>
                <a:tab pos="3649663" algn="l"/>
                <a:tab pos="4098925" algn="l"/>
                <a:tab pos="4548188" algn="l"/>
                <a:tab pos="4997450" algn="l"/>
                <a:tab pos="5446713" algn="l"/>
                <a:tab pos="5895975" algn="l"/>
                <a:tab pos="6345238" algn="l"/>
                <a:tab pos="6794500" algn="l"/>
                <a:tab pos="7243763" algn="l"/>
                <a:tab pos="7693025" algn="l"/>
                <a:tab pos="8142288" algn="l"/>
                <a:tab pos="8591550" algn="l"/>
                <a:tab pos="9040813" algn="l"/>
                <a:tab pos="9490075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06413" algn="l"/>
                <a:tab pos="954088" algn="l"/>
                <a:tab pos="1403350" algn="l"/>
                <a:tab pos="1852613" algn="l"/>
                <a:tab pos="2301875" algn="l"/>
                <a:tab pos="2751138" algn="l"/>
                <a:tab pos="3200400" algn="l"/>
                <a:tab pos="3649663" algn="l"/>
                <a:tab pos="4098925" algn="l"/>
                <a:tab pos="4548188" algn="l"/>
                <a:tab pos="4997450" algn="l"/>
                <a:tab pos="5446713" algn="l"/>
                <a:tab pos="5895975" algn="l"/>
                <a:tab pos="6345238" algn="l"/>
                <a:tab pos="6794500" algn="l"/>
                <a:tab pos="7243763" algn="l"/>
                <a:tab pos="7693025" algn="l"/>
                <a:tab pos="8142288" algn="l"/>
                <a:tab pos="8591550" algn="l"/>
                <a:tab pos="9040813" algn="l"/>
                <a:tab pos="9490075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06413" algn="l"/>
                <a:tab pos="954088" algn="l"/>
                <a:tab pos="1403350" algn="l"/>
                <a:tab pos="1852613" algn="l"/>
                <a:tab pos="2301875" algn="l"/>
                <a:tab pos="2751138" algn="l"/>
                <a:tab pos="3200400" algn="l"/>
                <a:tab pos="3649663" algn="l"/>
                <a:tab pos="4098925" algn="l"/>
                <a:tab pos="4548188" algn="l"/>
                <a:tab pos="4997450" algn="l"/>
                <a:tab pos="5446713" algn="l"/>
                <a:tab pos="5895975" algn="l"/>
                <a:tab pos="6345238" algn="l"/>
                <a:tab pos="6794500" algn="l"/>
                <a:tab pos="7243763" algn="l"/>
                <a:tab pos="7693025" algn="l"/>
                <a:tab pos="8142288" algn="l"/>
                <a:tab pos="8591550" algn="l"/>
                <a:tab pos="9040813" algn="l"/>
                <a:tab pos="9490075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06413" algn="l"/>
                <a:tab pos="954088" algn="l"/>
                <a:tab pos="1403350" algn="l"/>
                <a:tab pos="1852613" algn="l"/>
                <a:tab pos="2301875" algn="l"/>
                <a:tab pos="2751138" algn="l"/>
                <a:tab pos="3200400" algn="l"/>
                <a:tab pos="3649663" algn="l"/>
                <a:tab pos="4098925" algn="l"/>
                <a:tab pos="4548188" algn="l"/>
                <a:tab pos="4997450" algn="l"/>
                <a:tab pos="5446713" algn="l"/>
                <a:tab pos="5895975" algn="l"/>
                <a:tab pos="6345238" algn="l"/>
                <a:tab pos="6794500" algn="l"/>
                <a:tab pos="7243763" algn="l"/>
                <a:tab pos="7693025" algn="l"/>
                <a:tab pos="8142288" algn="l"/>
                <a:tab pos="8591550" algn="l"/>
                <a:tab pos="9040813" algn="l"/>
                <a:tab pos="9490075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marL="457200" indent="-457200">
              <a:spcBef>
                <a:spcPts val="3600"/>
              </a:spcBef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Calibri" pitchFamily="32" charset="0"/>
              </a:rPr>
              <a:t>Dívat</a:t>
            </a:r>
            <a:r>
              <a:rPr lang="en-US" altLang="cs-CZ" u="none" dirty="0">
                <a:latin typeface="Calibri" pitchFamily="32" charset="0"/>
              </a:rPr>
              <a:t> se </a:t>
            </a:r>
            <a:r>
              <a:rPr lang="en-US" altLang="cs-CZ" u="none" dirty="0" err="1">
                <a:latin typeface="Calibri" pitchFamily="32" charset="0"/>
              </a:rPr>
              <a:t>na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danou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osobu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na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základě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jejích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darů</a:t>
            </a:r>
            <a:r>
              <a:rPr lang="en-US" altLang="cs-CZ" u="none" dirty="0">
                <a:latin typeface="Calibri" pitchFamily="32" charset="0"/>
              </a:rPr>
              <a:t> a </a:t>
            </a:r>
            <a:r>
              <a:rPr lang="en-US" altLang="cs-CZ" u="none" dirty="0" err="1">
                <a:latin typeface="Calibri" pitchFamily="32" charset="0"/>
              </a:rPr>
              <a:t>na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základě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potenciálního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přínosu</a:t>
            </a:r>
            <a:endParaRPr lang="en-US" altLang="cs-CZ" u="none" dirty="0">
              <a:latin typeface="Calibri" pitchFamily="32" charset="0"/>
            </a:endParaRPr>
          </a:p>
          <a:p>
            <a:pPr marL="465137" indent="-457200">
              <a:spcBef>
                <a:spcPts val="3600"/>
              </a:spcBef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Calibri" pitchFamily="32" charset="0"/>
              </a:rPr>
              <a:t>Mít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kreativní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nápady</a:t>
            </a:r>
            <a:r>
              <a:rPr lang="en-US" altLang="cs-CZ" u="none" dirty="0">
                <a:latin typeface="Calibri" pitchFamily="32" charset="0"/>
              </a:rPr>
              <a:t>/</a:t>
            </a:r>
            <a:r>
              <a:rPr lang="en-US" altLang="cs-CZ" u="none" dirty="0" err="1">
                <a:latin typeface="Calibri" pitchFamily="32" charset="0"/>
              </a:rPr>
              <a:t>vidět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spíše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příležitosti</a:t>
            </a:r>
            <a:r>
              <a:rPr lang="cs-CZ" altLang="cs-CZ" u="none" dirty="0">
                <a:latin typeface="Calibri" pitchFamily="32" charset="0"/>
              </a:rPr>
              <a:t>,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než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omezení</a:t>
            </a:r>
            <a:endParaRPr lang="en-US" altLang="cs-CZ" u="none" dirty="0">
              <a:latin typeface="Calibri" pitchFamily="32" charset="0"/>
            </a:endParaRPr>
          </a:p>
          <a:p>
            <a:pPr marL="457200" indent="-457200">
              <a:spcBef>
                <a:spcPts val="3600"/>
              </a:spcBef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Calibri" pitchFamily="32" charset="0"/>
              </a:rPr>
              <a:t>Hledat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spíše</a:t>
            </a:r>
            <a:r>
              <a:rPr lang="en-US" altLang="cs-CZ" u="none" dirty="0">
                <a:latin typeface="Calibri" pitchFamily="32" charset="0"/>
              </a:rPr>
              <a:t> “</a:t>
            </a:r>
            <a:r>
              <a:rPr lang="en-US" altLang="cs-CZ" u="none" dirty="0" err="1">
                <a:latin typeface="Calibri" pitchFamily="32" charset="0"/>
              </a:rPr>
              <a:t>lidi</a:t>
            </a:r>
            <a:r>
              <a:rPr lang="en-US" altLang="cs-CZ" u="none" dirty="0">
                <a:latin typeface="Calibri" pitchFamily="32" charset="0"/>
              </a:rPr>
              <a:t>” </a:t>
            </a:r>
            <a:r>
              <a:rPr lang="en-US" altLang="cs-CZ" u="none" dirty="0" err="1">
                <a:latin typeface="Calibri" pitchFamily="32" charset="0"/>
              </a:rPr>
              <a:t>nežli</a:t>
            </a:r>
            <a:r>
              <a:rPr lang="en-US" altLang="cs-CZ" u="none" dirty="0">
                <a:latin typeface="Calibri" pitchFamily="32" charset="0"/>
              </a:rPr>
              <a:t> “</a:t>
            </a:r>
            <a:r>
              <a:rPr lang="en-US" altLang="cs-CZ" u="none" dirty="0" err="1">
                <a:latin typeface="Calibri" pitchFamily="32" charset="0"/>
              </a:rPr>
              <a:t>činnosti</a:t>
            </a:r>
            <a:r>
              <a:rPr lang="en-US" altLang="cs-CZ" u="none" dirty="0">
                <a:latin typeface="Calibri" pitchFamily="32" charset="0"/>
              </a:rPr>
              <a:t>” </a:t>
            </a:r>
          </a:p>
          <a:p>
            <a:pPr marL="457200" indent="-457200">
              <a:spcBef>
                <a:spcPts val="3600"/>
              </a:spcBef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Calibri" pitchFamily="32" charset="0"/>
              </a:rPr>
              <a:t>Vyhledávat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zdroje</a:t>
            </a:r>
            <a:r>
              <a:rPr lang="en-US" altLang="cs-CZ" u="none" dirty="0">
                <a:latin typeface="Calibri" pitchFamily="32" charset="0"/>
              </a:rPr>
              <a:t> </a:t>
            </a:r>
          </a:p>
          <a:p>
            <a:pPr marL="457200" indent="-457200">
              <a:spcBef>
                <a:spcPts val="3600"/>
              </a:spcBef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Calibri" pitchFamily="32" charset="0"/>
              </a:rPr>
              <a:t>Nalézt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toho</a:t>
            </a:r>
            <a:r>
              <a:rPr lang="en-US" altLang="cs-CZ" u="none" dirty="0">
                <a:latin typeface="Calibri" pitchFamily="32" charset="0"/>
              </a:rPr>
              <a:t> “</a:t>
            </a:r>
            <a:r>
              <a:rPr lang="en-US" altLang="cs-CZ" u="none" dirty="0" err="1">
                <a:latin typeface="Calibri" pitchFamily="32" charset="0"/>
              </a:rPr>
              <a:t>správného</a:t>
            </a:r>
            <a:r>
              <a:rPr lang="en-US" altLang="cs-CZ" u="none" dirty="0">
                <a:latin typeface="Calibri" pitchFamily="32" charset="0"/>
              </a:rPr>
              <a:t>” </a:t>
            </a:r>
            <a:r>
              <a:rPr lang="en-US" altLang="cs-CZ" u="none" dirty="0" err="1">
                <a:latin typeface="Calibri" pitchFamily="32" charset="0"/>
              </a:rPr>
              <a:t>člověka</a:t>
            </a:r>
            <a:endParaRPr lang="en-US" altLang="cs-CZ" u="none" dirty="0">
              <a:latin typeface="Calibri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>
            <a:extLst>
              <a:ext uri="{FF2B5EF4-FFF2-40B4-BE49-F238E27FC236}">
                <a16:creationId xmlns:a16="http://schemas.microsoft.com/office/drawing/2014/main" id="{809FFF4B-09C9-42B1-A682-BE011F777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7013"/>
            <a:ext cx="8229600" cy="1236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5602" name="Text Box 2">
            <a:extLst>
              <a:ext uri="{FF2B5EF4-FFF2-40B4-BE49-F238E27FC236}">
                <a16:creationId xmlns:a16="http://schemas.microsoft.com/office/drawing/2014/main" id="{622BF065-63B5-4D29-98D0-8474D465BF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872" y="874713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4963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marL="465137" indent="-457200">
              <a:spcBef>
                <a:spcPts val="4800"/>
              </a:spcBef>
              <a:buSzPct val="100000"/>
              <a:buFont typeface="+mj-lt"/>
              <a:buAutoNum type="arabicPeriod" startAt="6"/>
              <a:defRPr/>
            </a:pPr>
            <a:r>
              <a:rPr lang="en-US" altLang="cs-CZ" u="none" dirty="0" err="1">
                <a:latin typeface="Calibri" pitchFamily="32" charset="0"/>
              </a:rPr>
              <a:t>Stát</a:t>
            </a:r>
            <a:r>
              <a:rPr lang="en-US" altLang="cs-CZ" u="none" dirty="0">
                <a:latin typeface="Calibri" pitchFamily="32" charset="0"/>
              </a:rPr>
              <a:t> se </a:t>
            </a:r>
            <a:r>
              <a:rPr lang="en-US" altLang="cs-CZ" u="none" dirty="0" err="1">
                <a:latin typeface="Calibri" pitchFamily="32" charset="0"/>
              </a:rPr>
              <a:t>tím</a:t>
            </a:r>
            <a:r>
              <a:rPr lang="en-US" altLang="cs-CZ" u="none" dirty="0">
                <a:latin typeface="Calibri" pitchFamily="32" charset="0"/>
              </a:rPr>
              <a:t>, </a:t>
            </a:r>
            <a:r>
              <a:rPr lang="en-US" altLang="cs-CZ" u="none" dirty="0" err="1">
                <a:latin typeface="Calibri" pitchFamily="32" charset="0"/>
              </a:rPr>
              <a:t>kdo</a:t>
            </a:r>
            <a:r>
              <a:rPr lang="en-US" altLang="cs-CZ" u="none" dirty="0">
                <a:latin typeface="Calibri" pitchFamily="32" charset="0"/>
              </a:rPr>
              <a:t> se </a:t>
            </a:r>
            <a:r>
              <a:rPr lang="en-US" altLang="cs-CZ" u="none" dirty="0" err="1">
                <a:latin typeface="Calibri" pitchFamily="32" charset="0"/>
              </a:rPr>
              <a:t>ptá</a:t>
            </a:r>
            <a:r>
              <a:rPr lang="en-US" altLang="cs-CZ" u="none" dirty="0">
                <a:latin typeface="Calibri" pitchFamily="32" charset="0"/>
              </a:rPr>
              <a:t> (“</a:t>
            </a:r>
            <a:r>
              <a:rPr lang="en-US" altLang="cs-CZ" u="none" dirty="0" err="1">
                <a:latin typeface="Calibri" pitchFamily="32" charset="0"/>
              </a:rPr>
              <a:t>tazatelem</a:t>
            </a:r>
            <a:r>
              <a:rPr lang="en-US" altLang="cs-CZ" u="none" dirty="0">
                <a:latin typeface="Calibri" pitchFamily="32" charset="0"/>
              </a:rPr>
              <a:t>”)</a:t>
            </a:r>
            <a:endParaRPr lang="cs-CZ" altLang="cs-CZ" u="none" dirty="0">
              <a:latin typeface="Calibri" pitchFamily="32" charset="0"/>
            </a:endParaRPr>
          </a:p>
          <a:p>
            <a:pPr marL="465137" indent="-457200">
              <a:spcBef>
                <a:spcPts val="4800"/>
              </a:spcBef>
              <a:buSzPct val="100000"/>
              <a:buFont typeface="+mj-lt"/>
              <a:buAutoNum type="arabicPeriod" startAt="6"/>
              <a:defRPr/>
            </a:pPr>
            <a:r>
              <a:rPr lang="en-US" altLang="cs-CZ" u="none" dirty="0" err="1">
                <a:latin typeface="Calibri" pitchFamily="32" charset="0"/>
              </a:rPr>
              <a:t>Být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citlivý</a:t>
            </a:r>
            <a:r>
              <a:rPr lang="en-US" altLang="cs-CZ" u="none" dirty="0">
                <a:latin typeface="Calibri" pitchFamily="32" charset="0"/>
              </a:rPr>
              <a:t> k </a:t>
            </a:r>
            <a:r>
              <a:rPr lang="en-US" altLang="cs-CZ" u="none" dirty="0" err="1">
                <a:latin typeface="Calibri" pitchFamily="32" charset="0"/>
              </a:rPr>
              <a:t>oběma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stranám</a:t>
            </a:r>
            <a:endParaRPr lang="en-US" altLang="cs-CZ" u="none" dirty="0">
              <a:latin typeface="Calibri" pitchFamily="32" charset="0"/>
            </a:endParaRPr>
          </a:p>
          <a:p>
            <a:pPr marL="465138" indent="-457200">
              <a:spcBef>
                <a:spcPts val="4800"/>
              </a:spcBef>
              <a:buClr>
                <a:srgbClr val="000000"/>
              </a:buClr>
              <a:buSzPct val="100000"/>
              <a:buFont typeface="+mj-lt"/>
              <a:buAutoNum type="arabicPeriod" startAt="6"/>
              <a:defRPr/>
            </a:pPr>
            <a:r>
              <a:rPr lang="en-US" altLang="cs-CZ" u="none" dirty="0" err="1">
                <a:latin typeface="Calibri" pitchFamily="32" charset="0"/>
              </a:rPr>
              <a:t>Vytrvalost</a:t>
            </a:r>
            <a:endParaRPr lang="en-US" altLang="cs-CZ" u="none" dirty="0">
              <a:latin typeface="Calibri" pitchFamily="32" charset="0"/>
            </a:endParaRPr>
          </a:p>
          <a:p>
            <a:pPr marL="465138" indent="-457200">
              <a:spcBef>
                <a:spcPts val="4800"/>
              </a:spcBef>
              <a:buClr>
                <a:srgbClr val="000000"/>
              </a:buClr>
              <a:buSzPct val="100000"/>
              <a:buFont typeface="+mj-lt"/>
              <a:buAutoNum type="arabicPeriod" startAt="6"/>
              <a:defRPr/>
            </a:pPr>
            <a:r>
              <a:rPr lang="en-US" altLang="cs-CZ" u="none" dirty="0" err="1">
                <a:latin typeface="Calibri" pitchFamily="32" charset="0"/>
              </a:rPr>
              <a:t>Rozvíjet</a:t>
            </a:r>
            <a:r>
              <a:rPr lang="en-US" altLang="cs-CZ" u="none" dirty="0">
                <a:latin typeface="Calibri" pitchFamily="32" charset="0"/>
              </a:rPr>
              <a:t> “</a:t>
            </a:r>
            <a:r>
              <a:rPr lang="en-US" altLang="cs-CZ" u="none" dirty="0" err="1">
                <a:latin typeface="Calibri" pitchFamily="32" charset="0"/>
              </a:rPr>
              <a:t>smysl</a:t>
            </a:r>
            <a:r>
              <a:rPr lang="en-US" altLang="cs-CZ" u="none" dirty="0">
                <a:latin typeface="Calibri" pitchFamily="32" charset="0"/>
              </a:rPr>
              <a:t> pro </a:t>
            </a:r>
            <a:r>
              <a:rPr lang="en-US" altLang="cs-CZ" u="none" dirty="0" err="1">
                <a:latin typeface="Calibri" pitchFamily="32" charset="0"/>
              </a:rPr>
              <a:t>komunitu</a:t>
            </a:r>
            <a:r>
              <a:rPr lang="en-US" altLang="cs-CZ" u="none" dirty="0">
                <a:latin typeface="Calibri" pitchFamily="32" charset="0"/>
              </a:rPr>
              <a:t>”–</a:t>
            </a:r>
            <a:r>
              <a:rPr lang="cs-CZ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což</a:t>
            </a:r>
            <a:r>
              <a:rPr lang="en-US" altLang="cs-CZ" u="none" dirty="0">
                <a:latin typeface="Calibri" pitchFamily="32" charset="0"/>
              </a:rPr>
              <a:t> je </a:t>
            </a:r>
            <a:r>
              <a:rPr lang="en-US" altLang="cs-CZ" u="none" dirty="0" err="1">
                <a:latin typeface="Calibri" pitchFamily="32" charset="0"/>
              </a:rPr>
              <a:t>něco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jiného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než</a:t>
            </a:r>
            <a:r>
              <a:rPr lang="en-US" altLang="cs-CZ" u="none" dirty="0">
                <a:latin typeface="Calibri" pitchFamily="32" charset="0"/>
              </a:rPr>
              <a:t> “</a:t>
            </a:r>
            <a:r>
              <a:rPr lang="en-US" altLang="cs-CZ" u="none" dirty="0" err="1">
                <a:latin typeface="Calibri" pitchFamily="32" charset="0"/>
              </a:rPr>
              <a:t>služby</a:t>
            </a:r>
            <a:r>
              <a:rPr lang="en-US" altLang="cs-CZ" u="none" dirty="0">
                <a:latin typeface="Calibri" pitchFamily="32" charset="0"/>
              </a:rPr>
              <a:t> pro </a:t>
            </a:r>
            <a:r>
              <a:rPr lang="en-US" altLang="cs-CZ" u="none" dirty="0" err="1">
                <a:latin typeface="Calibri" pitchFamily="32" charset="0"/>
              </a:rPr>
              <a:t>člověka</a:t>
            </a:r>
            <a:r>
              <a:rPr lang="en-US" altLang="cs-CZ" u="none" dirty="0">
                <a:latin typeface="Calibri" pitchFamily="32" charset="0"/>
              </a:rPr>
              <a:t>” (human services)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>
            <a:extLst>
              <a:ext uri="{FF2B5EF4-FFF2-40B4-BE49-F238E27FC236}">
                <a16:creationId xmlns:a16="http://schemas.microsoft.com/office/drawing/2014/main" id="{F3635286-02C5-4D77-9F52-30A0E9BA5A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04800"/>
            <a:ext cx="8305800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2500"/>
              </a:spcBef>
              <a:buClrTx/>
              <a:buFontTx/>
              <a:buNone/>
            </a:pPr>
            <a:r>
              <a:rPr lang="en-US" altLang="cs-CZ" b="1" u="none">
                <a:latin typeface="Copperplate" charset="0"/>
              </a:rPr>
              <a:t>Co následuje po počátečním propojení</a:t>
            </a:r>
          </a:p>
        </p:txBody>
      </p:sp>
      <p:sp>
        <p:nvSpPr>
          <p:cNvPr id="26626" name="Text Box 2">
            <a:extLst>
              <a:ext uri="{FF2B5EF4-FFF2-40B4-BE49-F238E27FC236}">
                <a16:creationId xmlns:a16="http://schemas.microsoft.com/office/drawing/2014/main" id="{221B979D-CC5D-4D9F-98D9-A6B03E612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43000"/>
            <a:ext cx="8610600" cy="4588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 marL="914400" indent="-454025"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marL="536575" lvl="1" indent="-354013">
              <a:spcBef>
                <a:spcPts val="1500"/>
              </a:spcBef>
              <a:buSzPct val="100000"/>
              <a:defRPr/>
            </a:pPr>
            <a:endParaRPr lang="en-US" altLang="cs-CZ" dirty="0"/>
          </a:p>
          <a:p>
            <a:pPr marL="639762" indent="-457200">
              <a:spcBef>
                <a:spcPts val="2400"/>
              </a:spcBef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+mj-lt"/>
              </a:rPr>
              <a:t>Nadále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zjišťovat</a:t>
            </a:r>
            <a:r>
              <a:rPr lang="en-US" altLang="cs-CZ" u="none" dirty="0">
                <a:latin typeface="+mj-lt"/>
              </a:rPr>
              <a:t>, </a:t>
            </a:r>
            <a:r>
              <a:rPr lang="en-US" altLang="cs-CZ" u="none" dirty="0" err="1">
                <a:latin typeface="+mj-lt"/>
              </a:rPr>
              <a:t>kolik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úsilí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bude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zapotřebí</a:t>
            </a:r>
            <a:r>
              <a:rPr lang="en-US" altLang="cs-CZ" u="none" dirty="0">
                <a:latin typeface="+mj-lt"/>
              </a:rPr>
              <a:t> k </a:t>
            </a:r>
            <a:r>
              <a:rPr lang="en-US" altLang="cs-CZ" u="none" dirty="0" err="1">
                <a:latin typeface="+mj-lt"/>
              </a:rPr>
              <a:t>udržení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vztahu</a:t>
            </a:r>
            <a:endParaRPr lang="en-US" altLang="cs-CZ" u="none" dirty="0">
              <a:latin typeface="+mj-lt"/>
            </a:endParaRPr>
          </a:p>
          <a:p>
            <a:pPr marL="639762" indent="-457200">
              <a:spcBef>
                <a:spcPts val="2400"/>
              </a:spcBef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+mj-lt"/>
              </a:rPr>
              <a:t>Přemýšlet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nad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tím</a:t>
            </a:r>
            <a:r>
              <a:rPr lang="en-US" altLang="cs-CZ" u="none" dirty="0">
                <a:latin typeface="+mj-lt"/>
              </a:rPr>
              <a:t>, </a:t>
            </a:r>
            <a:r>
              <a:rPr lang="en-US" altLang="cs-CZ" u="none" dirty="0" err="1">
                <a:latin typeface="+mj-lt"/>
              </a:rPr>
              <a:t>jak</a:t>
            </a:r>
            <a:r>
              <a:rPr lang="en-US" altLang="cs-CZ" u="none" dirty="0">
                <a:latin typeface="+mj-lt"/>
              </a:rPr>
              <a:t> by se dal </a:t>
            </a:r>
            <a:r>
              <a:rPr lang="en-US" altLang="cs-CZ" u="none" dirty="0" err="1">
                <a:latin typeface="+mj-lt"/>
              </a:rPr>
              <a:t>vztah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prohloubit</a:t>
            </a:r>
            <a:endParaRPr lang="en-US" altLang="cs-CZ" u="none" dirty="0">
              <a:latin typeface="+mj-lt"/>
            </a:endParaRPr>
          </a:p>
          <a:p>
            <a:pPr marL="639762" indent="-457200">
              <a:spcBef>
                <a:spcPts val="2400"/>
              </a:spcBef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+mj-lt"/>
              </a:rPr>
              <a:t>Podporovat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reciprocitu</a:t>
            </a:r>
            <a:endParaRPr lang="en-US" altLang="cs-CZ" u="none" dirty="0">
              <a:latin typeface="+mj-lt"/>
            </a:endParaRPr>
          </a:p>
          <a:p>
            <a:pPr marL="639762" indent="-457200">
              <a:spcBef>
                <a:spcPts val="2400"/>
              </a:spcBef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+mj-lt"/>
              </a:rPr>
              <a:t>Uvědomit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si</a:t>
            </a:r>
            <a:r>
              <a:rPr lang="en-US" altLang="cs-CZ" u="none" dirty="0">
                <a:latin typeface="+mj-lt"/>
              </a:rPr>
              <a:t>, </a:t>
            </a:r>
            <a:r>
              <a:rPr lang="en-US" altLang="cs-CZ" u="none" dirty="0" err="1">
                <a:latin typeface="+mj-lt"/>
              </a:rPr>
              <a:t>že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změna</a:t>
            </a:r>
            <a:r>
              <a:rPr lang="en-US" altLang="cs-CZ" u="none" dirty="0">
                <a:latin typeface="+mj-lt"/>
              </a:rPr>
              <a:t> u </a:t>
            </a:r>
            <a:r>
              <a:rPr lang="en-US" altLang="cs-CZ" u="none" dirty="0" err="1">
                <a:latin typeface="+mj-lt"/>
              </a:rPr>
              <a:t>sociálních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pracovníků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ovlivní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tuto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snahu</a:t>
            </a:r>
            <a:endParaRPr lang="en-US" altLang="cs-CZ" u="none" dirty="0">
              <a:latin typeface="+mj-lt"/>
            </a:endParaRPr>
          </a:p>
          <a:p>
            <a:pPr marL="639762" indent="-457200">
              <a:spcBef>
                <a:spcPts val="2400"/>
              </a:spcBef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+mj-lt"/>
              </a:rPr>
              <a:t>Nezapomínat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na</a:t>
            </a:r>
            <a:r>
              <a:rPr lang="en-US" altLang="cs-CZ" u="none" dirty="0">
                <a:latin typeface="+mj-lt"/>
              </a:rPr>
              <a:t> to, </a:t>
            </a:r>
            <a:r>
              <a:rPr lang="en-US" altLang="cs-CZ" u="none" dirty="0" err="1">
                <a:latin typeface="+mj-lt"/>
              </a:rPr>
              <a:t>že</a:t>
            </a:r>
            <a:r>
              <a:rPr lang="en-US" altLang="cs-CZ" u="none" dirty="0">
                <a:latin typeface="+mj-lt"/>
              </a:rPr>
              <a:t> ne </a:t>
            </a:r>
            <a:r>
              <a:rPr lang="en-US" altLang="cs-CZ" u="none" dirty="0" err="1">
                <a:latin typeface="+mj-lt"/>
              </a:rPr>
              <a:t>každá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vazba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bude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fungovat</a:t>
            </a:r>
            <a:r>
              <a:rPr lang="en-US" altLang="cs-CZ" u="none" dirty="0">
                <a:latin typeface="+mj-lt"/>
              </a:rPr>
              <a:t> – </a:t>
            </a:r>
            <a:r>
              <a:rPr lang="en-US" altLang="cs-CZ" u="none" dirty="0" err="1">
                <a:latin typeface="+mj-lt"/>
              </a:rPr>
              <a:t>kde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jinde</a:t>
            </a:r>
            <a:r>
              <a:rPr lang="en-US" altLang="cs-CZ" u="none" dirty="0">
                <a:latin typeface="+mj-lt"/>
              </a:rPr>
              <a:t> /</a:t>
            </a:r>
            <a:r>
              <a:rPr lang="en-US" altLang="cs-CZ" u="none" dirty="0" err="1">
                <a:latin typeface="+mj-lt"/>
              </a:rPr>
              <a:t>koho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jiného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bychom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mohli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vyzkoušet</a:t>
            </a:r>
            <a:r>
              <a:rPr lang="en-US" altLang="cs-CZ" u="none" dirty="0">
                <a:latin typeface="+mj-lt"/>
              </a:rPr>
              <a:t>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>
            <a:extLst>
              <a:ext uri="{FF2B5EF4-FFF2-40B4-BE49-F238E27FC236}">
                <a16:creationId xmlns:a16="http://schemas.microsoft.com/office/drawing/2014/main" id="{B6AFC975-19B2-4810-8135-FAD518039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949397"/>
            <a:ext cx="8915400" cy="5791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marL="457200" indent="-457200">
              <a:lnSpc>
                <a:spcPts val="2000"/>
              </a:lnSpc>
              <a:spcBef>
                <a:spcPts val="600"/>
              </a:spcBef>
              <a:buClrTx/>
              <a:buFontTx/>
              <a:buAutoNum type="arabicPeriod"/>
            </a:pP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Stanovení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priorit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: 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pracovat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na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tom, co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je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v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životě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nejdůležitější</a:t>
            </a:r>
            <a:endParaRPr lang="cs-CZ" altLang="cs-CZ" sz="2000" u="none" dirty="0">
              <a:solidFill>
                <a:srgbClr val="000000"/>
              </a:solidFill>
              <a:latin typeface="+mn-lt"/>
            </a:endParaRPr>
          </a:p>
          <a:p>
            <a:pPr marL="457200" indent="-457200">
              <a:lnSpc>
                <a:spcPts val="2000"/>
              </a:lnSpc>
              <a:spcBef>
                <a:spcPts val="600"/>
              </a:spcBef>
              <a:buClrTx/>
              <a:buFontTx/>
              <a:buAutoNum type="arabicPeriod"/>
            </a:pPr>
            <a:r>
              <a:rPr lang="en-US" altLang="cs-CZ" sz="2000" u="none" dirty="0" err="1">
                <a:solidFill>
                  <a:schemeClr val="tx1"/>
                </a:solidFill>
                <a:latin typeface="+mn-lt"/>
              </a:rPr>
              <a:t>Nedělat</a:t>
            </a:r>
            <a:r>
              <a:rPr lang="en-US" altLang="cs-CZ" sz="2000" u="none" dirty="0">
                <a:solidFill>
                  <a:schemeClr val="tx1"/>
                </a:solidFill>
                <a:latin typeface="+mn-lt"/>
              </a:rPr>
              <a:t> “</a:t>
            </a:r>
            <a:r>
              <a:rPr lang="en-US" altLang="cs-CZ" sz="2000" u="none" dirty="0" err="1">
                <a:solidFill>
                  <a:schemeClr val="tx1"/>
                </a:solidFill>
                <a:latin typeface="+mn-lt"/>
              </a:rPr>
              <a:t>víc</a:t>
            </a:r>
            <a:r>
              <a:rPr lang="en-US" altLang="cs-CZ" sz="2000" u="none" dirty="0">
                <a:solidFill>
                  <a:schemeClr val="tx1"/>
                </a:solidFill>
                <a:latin typeface="+mn-lt"/>
              </a:rPr>
              <a:t>”, ale </a:t>
            </a:r>
            <a:r>
              <a:rPr lang="en-US" altLang="cs-CZ" sz="2000" u="none" dirty="0" err="1">
                <a:solidFill>
                  <a:schemeClr val="tx1"/>
                </a:solidFill>
                <a:latin typeface="+mn-lt"/>
              </a:rPr>
              <a:t>dělat</a:t>
            </a:r>
            <a:r>
              <a:rPr lang="en-US" altLang="cs-CZ" sz="2000" u="none" dirty="0">
                <a:solidFill>
                  <a:schemeClr val="tx1"/>
                </a:solidFill>
                <a:latin typeface="+mn-lt"/>
              </a:rPr>
              <a:t> to “</a:t>
            </a:r>
            <a:r>
              <a:rPr lang="en-US" altLang="cs-CZ" sz="2000" u="none" dirty="0" err="1">
                <a:solidFill>
                  <a:schemeClr val="tx1"/>
                </a:solidFill>
                <a:latin typeface="+mn-lt"/>
              </a:rPr>
              <a:t>jinak</a:t>
            </a:r>
            <a:r>
              <a:rPr lang="en-US" altLang="cs-CZ" sz="2000" u="none" dirty="0">
                <a:solidFill>
                  <a:schemeClr val="tx1"/>
                </a:solidFill>
                <a:latin typeface="+mn-lt"/>
              </a:rPr>
              <a:t>”</a:t>
            </a:r>
            <a:endParaRPr lang="cs-CZ" altLang="cs-CZ" sz="2000" u="none" dirty="0">
              <a:solidFill>
                <a:schemeClr val="tx1"/>
              </a:solidFill>
              <a:latin typeface="+mn-lt"/>
            </a:endParaRPr>
          </a:p>
          <a:p>
            <a:pPr marL="457200" indent="-457200">
              <a:lnSpc>
                <a:spcPts val="2000"/>
              </a:lnSpc>
              <a:spcBef>
                <a:spcPts val="600"/>
              </a:spcBef>
              <a:buClrTx/>
              <a:buFontTx/>
              <a:buAutoNum type="arabicPeriod"/>
            </a:pPr>
            <a:r>
              <a:rPr lang="en-US" altLang="cs-CZ" sz="2000" u="none" dirty="0" err="1">
                <a:solidFill>
                  <a:schemeClr val="tx1"/>
                </a:solidFill>
                <a:latin typeface="+mn-lt"/>
              </a:rPr>
              <a:t>Určit</a:t>
            </a:r>
            <a:r>
              <a:rPr lang="en-US" altLang="cs-CZ" sz="2000" u="none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chemeClr val="tx1"/>
                </a:solidFill>
                <a:latin typeface="+mn-lt"/>
              </a:rPr>
              <a:t>úlohu</a:t>
            </a:r>
            <a:r>
              <a:rPr lang="en-US" altLang="cs-CZ" sz="2000" u="none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chemeClr val="tx1"/>
                </a:solidFill>
                <a:latin typeface="+mn-lt"/>
              </a:rPr>
              <a:t>pracovníků</a:t>
            </a:r>
            <a:r>
              <a:rPr lang="en-US" altLang="cs-CZ" sz="2000" u="none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chemeClr val="tx1"/>
                </a:solidFill>
                <a:latin typeface="+mn-lt"/>
              </a:rPr>
              <a:t>služeb</a:t>
            </a:r>
            <a:r>
              <a:rPr lang="en-US" altLang="cs-CZ" sz="2000" u="none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chemeClr val="tx1"/>
                </a:solidFill>
                <a:latin typeface="+mn-lt"/>
              </a:rPr>
              <a:t>jako</a:t>
            </a:r>
            <a:r>
              <a:rPr lang="en-US" altLang="cs-CZ" sz="2000" u="none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chemeClr val="tx1"/>
                </a:solidFill>
                <a:latin typeface="+mn-lt"/>
              </a:rPr>
              <a:t>těch</a:t>
            </a:r>
            <a:r>
              <a:rPr lang="en-US" altLang="cs-CZ" sz="2000" u="none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US" altLang="cs-CZ" sz="2000" u="none" dirty="0" err="1">
                <a:solidFill>
                  <a:schemeClr val="tx1"/>
                </a:solidFill>
                <a:latin typeface="+mn-lt"/>
              </a:rPr>
              <a:t>kdo</a:t>
            </a:r>
            <a:r>
              <a:rPr lang="en-US" altLang="cs-CZ" sz="2000" u="none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chemeClr val="tx1"/>
                </a:solidFill>
                <a:latin typeface="+mn-lt"/>
              </a:rPr>
              <a:t>propojují</a:t>
            </a:r>
            <a:r>
              <a:rPr lang="en-US" altLang="cs-CZ" sz="2000" u="none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chemeClr val="tx1"/>
                </a:solidFill>
                <a:latin typeface="+mn-lt"/>
              </a:rPr>
              <a:t>osobu</a:t>
            </a:r>
            <a:r>
              <a:rPr lang="en-US" altLang="cs-CZ" sz="2000" u="none" dirty="0">
                <a:solidFill>
                  <a:schemeClr val="tx1"/>
                </a:solidFill>
                <a:latin typeface="+mn-lt"/>
              </a:rPr>
              <a:t> s </a:t>
            </a:r>
            <a:r>
              <a:rPr lang="en-US" altLang="cs-CZ" sz="2000" u="none" dirty="0" err="1">
                <a:solidFill>
                  <a:schemeClr val="tx1"/>
                </a:solidFill>
                <a:latin typeface="+mn-lt"/>
              </a:rPr>
              <a:t>komunitou</a:t>
            </a:r>
            <a:br>
              <a:rPr lang="cs-CZ" altLang="cs-CZ" sz="2000" u="none" dirty="0">
                <a:solidFill>
                  <a:schemeClr val="tx1"/>
                </a:solidFill>
                <a:latin typeface="+mn-lt"/>
              </a:rPr>
            </a:br>
            <a:r>
              <a:rPr lang="en-US" altLang="cs-CZ" sz="2000" u="none" dirty="0">
                <a:solidFill>
                  <a:schemeClr val="tx1"/>
                </a:solidFill>
                <a:latin typeface="+mn-lt"/>
              </a:rPr>
              <a:t>(</a:t>
            </a:r>
            <a:r>
              <a:rPr lang="en-US" altLang="cs-CZ" sz="2000" u="none" dirty="0" err="1">
                <a:solidFill>
                  <a:schemeClr val="tx1"/>
                </a:solidFill>
                <a:latin typeface="+mn-lt"/>
              </a:rPr>
              <a:t>nejen</a:t>
            </a:r>
            <a:r>
              <a:rPr lang="en-US" altLang="cs-CZ" sz="2000" u="none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chemeClr val="tx1"/>
                </a:solidFill>
                <a:latin typeface="+mn-lt"/>
              </a:rPr>
              <a:t>tělesná</a:t>
            </a:r>
            <a:r>
              <a:rPr lang="en-US" altLang="cs-CZ" sz="2000" u="none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chemeClr val="tx1"/>
                </a:solidFill>
                <a:latin typeface="+mn-lt"/>
              </a:rPr>
              <a:t>péče</a:t>
            </a:r>
            <a:r>
              <a:rPr lang="en-US" altLang="cs-CZ" sz="2000" u="none" dirty="0">
                <a:solidFill>
                  <a:schemeClr val="tx1"/>
                </a:solidFill>
                <a:latin typeface="+mn-lt"/>
              </a:rPr>
              <a:t> a </a:t>
            </a:r>
            <a:r>
              <a:rPr lang="en-US" altLang="cs-CZ" sz="2000" u="none" dirty="0" err="1">
                <a:solidFill>
                  <a:schemeClr val="tx1"/>
                </a:solidFill>
                <a:latin typeface="+mn-lt"/>
              </a:rPr>
              <a:t>výuka</a:t>
            </a:r>
            <a:r>
              <a:rPr lang="en-US" altLang="cs-CZ" sz="2000" u="none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chemeClr val="tx1"/>
                </a:solidFill>
                <a:latin typeface="+mn-lt"/>
              </a:rPr>
              <a:t>dovedností</a:t>
            </a:r>
            <a:r>
              <a:rPr lang="en-US" altLang="cs-CZ" sz="2000" u="none" dirty="0">
                <a:solidFill>
                  <a:schemeClr val="tx1"/>
                </a:solidFill>
                <a:latin typeface="+mn-lt"/>
              </a:rPr>
              <a:t>)</a:t>
            </a:r>
            <a:endParaRPr lang="cs-CZ" altLang="cs-CZ" sz="2000" u="none" dirty="0">
              <a:solidFill>
                <a:schemeClr val="tx1"/>
              </a:solidFill>
              <a:latin typeface="+mn-lt"/>
            </a:endParaRPr>
          </a:p>
          <a:p>
            <a:pPr marL="446088" lvl="1" indent="-446088">
              <a:lnSpc>
                <a:spcPts val="2000"/>
              </a:lnSpc>
              <a:spcBef>
                <a:spcPts val="600"/>
              </a:spcBef>
              <a:buFont typeface="Times New Roman" panose="02020603050405020304" pitchFamily="18" charset="0"/>
              <a:buAutoNum type="arabicPeriod" startAt="4"/>
            </a:pP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Vnitřní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struktury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:</a:t>
            </a:r>
            <a:endParaRPr lang="cs-CZ" altLang="cs-CZ" sz="2000" u="none" dirty="0">
              <a:solidFill>
                <a:srgbClr val="000000"/>
              </a:solidFill>
              <a:latin typeface="+mn-lt"/>
            </a:endParaRPr>
          </a:p>
          <a:p>
            <a:pPr marL="1828800" lvl="3" indent="-457200">
              <a:lnSpc>
                <a:spcPts val="2000"/>
              </a:lnSpc>
              <a:spcBef>
                <a:spcPts val="600"/>
              </a:spcBef>
              <a:buFont typeface="+mj-lt"/>
              <a:buAutoNum type="arabicPeriod"/>
              <a:tabLst>
                <a:tab pos="0" algn="l"/>
                <a:tab pos="896938" algn="l"/>
                <a:tab pos="1349375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Popisy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práce</a:t>
            </a:r>
            <a:endParaRPr lang="cs-CZ" altLang="cs-CZ" sz="2000" u="none" dirty="0">
              <a:solidFill>
                <a:srgbClr val="000000"/>
              </a:solidFill>
              <a:latin typeface="+mn-lt"/>
            </a:endParaRPr>
          </a:p>
          <a:p>
            <a:pPr marL="1828800" lvl="3" indent="-457200">
              <a:lnSpc>
                <a:spcPts val="2000"/>
              </a:lnSpc>
              <a:spcBef>
                <a:spcPts val="600"/>
              </a:spcBef>
              <a:buFont typeface="+mj-lt"/>
              <a:buAutoNum type="arabicPeriod"/>
              <a:tabLst>
                <a:tab pos="0" algn="l"/>
                <a:tab pos="896938" algn="l"/>
                <a:tab pos="1349375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Rozvrh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činností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pracovníků</a:t>
            </a:r>
            <a:endParaRPr lang="cs-CZ" altLang="cs-CZ" sz="2000" u="none" dirty="0">
              <a:solidFill>
                <a:srgbClr val="000000"/>
              </a:solidFill>
              <a:latin typeface="+mn-lt"/>
            </a:endParaRPr>
          </a:p>
          <a:p>
            <a:pPr marL="457200" indent="-457200">
              <a:lnSpc>
                <a:spcPts val="2000"/>
              </a:lnSpc>
              <a:spcBef>
                <a:spcPts val="600"/>
              </a:spcBef>
              <a:buFont typeface="+mj-lt"/>
              <a:buAutoNum type="arabicPeriod" startAt="5"/>
              <a:tabLst>
                <a:tab pos="0" algn="l"/>
                <a:tab pos="896938" algn="l"/>
                <a:tab pos="1349375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Průběžné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interní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struktury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:</a:t>
            </a:r>
            <a:endParaRPr lang="cs-CZ" altLang="cs-CZ" sz="2000" u="none" dirty="0">
              <a:solidFill>
                <a:srgbClr val="000000"/>
              </a:solidFill>
              <a:latin typeface="+mn-lt"/>
            </a:endParaRPr>
          </a:p>
          <a:p>
            <a:pPr marL="1793875" indent="-444500">
              <a:lnSpc>
                <a:spcPts val="2000"/>
              </a:lnSpc>
              <a:spcBef>
                <a:spcPts val="600"/>
              </a:spcBef>
              <a:buFont typeface="+mj-lt"/>
              <a:buAutoNum type="alphaLcParenR"/>
              <a:tabLst>
                <a:tab pos="0" algn="l"/>
                <a:tab pos="896938" algn="l"/>
                <a:tab pos="1349375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000" u="none" dirty="0">
                <a:solidFill>
                  <a:srgbClr val="000000"/>
                </a:solidFill>
                <a:latin typeface="+mn-lt"/>
              </a:rPr>
              <a:t>Průběžně </a:t>
            </a:r>
            <a:r>
              <a:rPr lang="cs-CZ" altLang="cs-CZ" sz="2000" u="none" dirty="0" err="1">
                <a:solidFill>
                  <a:srgbClr val="000000"/>
                </a:solidFill>
                <a:latin typeface="+mn-lt"/>
              </a:rPr>
              <a:t>přcházet</a:t>
            </a:r>
            <a:r>
              <a:rPr lang="cs-CZ" altLang="cs-CZ" sz="2000" u="none" dirty="0">
                <a:solidFill>
                  <a:srgbClr val="000000"/>
                </a:solidFill>
                <a:latin typeface="+mn-lt"/>
              </a:rPr>
              <a:t> s nápady</a:t>
            </a:r>
          </a:p>
          <a:p>
            <a:pPr marL="1790700" indent="-444500">
              <a:lnSpc>
                <a:spcPts val="2000"/>
              </a:lnSpc>
              <a:spcBef>
                <a:spcPts val="600"/>
              </a:spcBef>
              <a:buFont typeface="+mj-lt"/>
              <a:buAutoNum type="alphaLcParenR"/>
              <a:tabLst>
                <a:tab pos="0" algn="l"/>
                <a:tab pos="896938" algn="l"/>
                <a:tab pos="1349375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Diskutovat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o tom, co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funguje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a co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nefunguje</a:t>
            </a:r>
            <a:endParaRPr lang="cs-CZ" altLang="cs-CZ" sz="2000" u="none" dirty="0">
              <a:solidFill>
                <a:srgbClr val="000000"/>
              </a:solidFill>
              <a:latin typeface="+mn-lt"/>
            </a:endParaRPr>
          </a:p>
          <a:p>
            <a:pPr marL="1790700" indent="-444500">
              <a:lnSpc>
                <a:spcPts val="2000"/>
              </a:lnSpc>
              <a:spcBef>
                <a:spcPts val="600"/>
              </a:spcBef>
              <a:buFont typeface="+mj-lt"/>
              <a:buAutoNum type="alphaLcParenR"/>
              <a:tabLst>
                <a:tab pos="0" algn="l"/>
                <a:tab pos="896938" algn="l"/>
                <a:tab pos="1349375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Poskytovat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podporu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při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úspěších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I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neúspěších</a:t>
            </a:r>
            <a:endParaRPr lang="cs-CZ" altLang="cs-CZ" sz="2000" u="none" dirty="0">
              <a:solidFill>
                <a:srgbClr val="000000"/>
              </a:solidFill>
              <a:latin typeface="+mn-lt"/>
            </a:endParaRPr>
          </a:p>
          <a:p>
            <a:pPr marL="457200" indent="-457200">
              <a:lnSpc>
                <a:spcPts val="2000"/>
              </a:lnSpc>
              <a:spcBef>
                <a:spcPts val="600"/>
              </a:spcBef>
              <a:buFont typeface="+mj-lt"/>
              <a:buAutoNum type="arabicPeriod" startAt="6"/>
              <a:tabLst>
                <a:tab pos="0" algn="l"/>
                <a:tab pos="896938" algn="l"/>
                <a:tab pos="1349375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Vztah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agentury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k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bariérám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,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jež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vidí</a:t>
            </a:r>
            <a:endParaRPr lang="cs-CZ" altLang="cs-CZ" sz="2000" u="none" dirty="0">
              <a:solidFill>
                <a:srgbClr val="000000"/>
              </a:solidFill>
              <a:latin typeface="+mn-lt"/>
            </a:endParaRPr>
          </a:p>
          <a:p>
            <a:pPr marL="1793875" indent="-444500">
              <a:lnSpc>
                <a:spcPts val="2000"/>
              </a:lnSpc>
              <a:spcBef>
                <a:spcPts val="600"/>
              </a:spcBef>
              <a:buFont typeface="+mj-lt"/>
              <a:buAutoNum type="alphaLcParenR"/>
              <a:tabLst>
                <a:tab pos="0" algn="l"/>
                <a:tab pos="896938" algn="l"/>
                <a:tab pos="1793875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Přátelé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nejsou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dobrovolníci</a:t>
            </a:r>
            <a:endParaRPr lang="cs-CZ" altLang="cs-CZ" sz="2000" u="none" dirty="0">
              <a:solidFill>
                <a:srgbClr val="000000"/>
              </a:solidFill>
              <a:latin typeface="+mn-lt"/>
            </a:endParaRPr>
          </a:p>
          <a:p>
            <a:pPr marL="1793875" indent="-444500">
              <a:lnSpc>
                <a:spcPts val="2000"/>
              </a:lnSpc>
              <a:spcBef>
                <a:spcPts val="600"/>
              </a:spcBef>
              <a:buFont typeface="+mj-lt"/>
              <a:buAutoNum type="alphaLcParenR"/>
              <a:tabLst>
                <a:tab pos="0" algn="l"/>
                <a:tab pos="896938" algn="l"/>
                <a:tab pos="1349375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Prosazování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pocitu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přináležitosti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ke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komunitě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X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pocitu</a:t>
            </a:r>
            <a:r>
              <a:rPr lang="cs-CZ" altLang="cs-CZ" sz="2000" u="non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odpovědnosti</a:t>
            </a:r>
            <a:endParaRPr lang="cs-CZ" altLang="cs-CZ" sz="2000" u="none" dirty="0">
              <a:solidFill>
                <a:srgbClr val="000000"/>
              </a:solidFill>
              <a:latin typeface="+mn-lt"/>
            </a:endParaRPr>
          </a:p>
          <a:p>
            <a:pPr marL="1793875" indent="-444500">
              <a:lnSpc>
                <a:spcPts val="2000"/>
              </a:lnSpc>
              <a:spcBef>
                <a:spcPts val="600"/>
              </a:spcBef>
              <a:buFont typeface="+mj-lt"/>
              <a:buAutoNum type="alphaLcParenR"/>
              <a:tabLst>
                <a:tab pos="0" algn="l"/>
                <a:tab pos="896938" algn="l"/>
                <a:tab pos="1349375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Představování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lidí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X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obavy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o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zachování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důvěrnosti</a:t>
            </a:r>
            <a:endParaRPr lang="cs-CZ" altLang="cs-CZ" sz="2000" u="none" dirty="0">
              <a:solidFill>
                <a:srgbClr val="000000"/>
              </a:solidFill>
              <a:latin typeface="+mn-lt"/>
            </a:endParaRPr>
          </a:p>
          <a:p>
            <a:pPr marL="457200" indent="-457200">
              <a:lnSpc>
                <a:spcPts val="2000"/>
              </a:lnSpc>
              <a:spcBef>
                <a:spcPts val="600"/>
              </a:spcBef>
              <a:buClrTx/>
              <a:buFont typeface="+mj-lt"/>
              <a:buAutoNum type="arabicPeriod" startAt="7"/>
            </a:pP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Napomáhají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“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cíle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” a “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programování”flexibilitě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,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pocitu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přináležitosti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a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komunitnímu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cs-CZ" sz="2000" u="none" dirty="0" err="1">
                <a:solidFill>
                  <a:srgbClr val="000000"/>
                </a:solidFill>
                <a:latin typeface="+mn-lt"/>
              </a:rPr>
              <a:t>duchu</a:t>
            </a:r>
            <a:r>
              <a:rPr lang="en-US" altLang="cs-CZ" sz="2000" u="none" dirty="0">
                <a:solidFill>
                  <a:srgbClr val="000000"/>
                </a:solidFill>
                <a:latin typeface="+mn-lt"/>
              </a:rPr>
              <a:t>? </a:t>
            </a:r>
          </a:p>
        </p:txBody>
      </p:sp>
      <p:sp>
        <p:nvSpPr>
          <p:cNvPr id="3" name="Text Box 1">
            <a:extLst>
              <a:ext uri="{FF2B5EF4-FFF2-40B4-BE49-F238E27FC236}">
                <a16:creationId xmlns:a16="http://schemas.microsoft.com/office/drawing/2014/main" id="{71ED300E-B651-4FAF-B7CD-9ADAB6BA8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1441"/>
            <a:ext cx="853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2500"/>
              </a:spcBef>
              <a:buClrTx/>
              <a:buFontTx/>
              <a:buNone/>
            </a:pPr>
            <a:r>
              <a:rPr lang="en-US" altLang="cs-CZ" sz="3200" b="1" dirty="0">
                <a:solidFill>
                  <a:srgbClr val="000000"/>
                </a:solidFill>
                <a:latin typeface="Copperplate" charset="0"/>
              </a:rPr>
              <a:t> AGENTURNÍ </a:t>
            </a:r>
            <a:r>
              <a:rPr lang="en-US" altLang="cs-CZ" sz="4000" b="1" dirty="0" err="1">
                <a:solidFill>
                  <a:srgbClr val="000000"/>
                </a:solidFill>
                <a:latin typeface="Copperplate" charset="0"/>
              </a:rPr>
              <a:t>Stru</a:t>
            </a:r>
            <a:r>
              <a:rPr lang="en-US" altLang="cs-CZ" sz="3200" b="1" dirty="0" err="1">
                <a:solidFill>
                  <a:srgbClr val="000000"/>
                </a:solidFill>
                <a:latin typeface="Copperplate" charset="0"/>
              </a:rPr>
              <a:t>KTURY</a:t>
            </a:r>
            <a:endParaRPr lang="en-US" altLang="cs-CZ" sz="3200" b="1" dirty="0">
              <a:solidFill>
                <a:srgbClr val="000000"/>
              </a:solidFill>
              <a:latin typeface="Copperplat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44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1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2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>
            <a:extLst>
              <a:ext uri="{FF2B5EF4-FFF2-40B4-BE49-F238E27FC236}">
                <a16:creationId xmlns:a16="http://schemas.microsoft.com/office/drawing/2014/main" id="{C72CAC62-09C6-4A49-9CCB-1540E12EE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34950"/>
            <a:ext cx="73279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cs-CZ" b="1" u="none">
                <a:cs typeface="Calibri" panose="020F0502020204030204" pitchFamily="34" charset="0"/>
              </a:rPr>
              <a:t>Strukturování doby, během níž dochází k propojení dvou osob</a:t>
            </a:r>
          </a:p>
        </p:txBody>
      </p:sp>
      <p:sp>
        <p:nvSpPr>
          <p:cNvPr id="28674" name="Text Box 2">
            <a:extLst>
              <a:ext uri="{FF2B5EF4-FFF2-40B4-BE49-F238E27FC236}">
                <a16:creationId xmlns:a16="http://schemas.microsoft.com/office/drawing/2014/main" id="{FCB990EC-2D2E-4660-8F78-7CDC143C4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8382000" cy="492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marL="342900" indent="-342900">
              <a:spcBef>
                <a:spcPts val="1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u="none" dirty="0" err="1">
                <a:latin typeface="+mj-lt"/>
              </a:rPr>
              <a:t>Jednotliví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pracovníci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služeb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vyberou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osobu</a:t>
            </a:r>
            <a:r>
              <a:rPr lang="en-US" altLang="cs-CZ" u="none" dirty="0">
                <a:latin typeface="+mj-lt"/>
              </a:rPr>
              <a:t>, </a:t>
            </a:r>
            <a:r>
              <a:rPr lang="en-US" altLang="cs-CZ" u="none" dirty="0" err="1">
                <a:latin typeface="+mj-lt"/>
              </a:rPr>
              <a:t>na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niž</a:t>
            </a:r>
            <a:r>
              <a:rPr lang="en-US" altLang="cs-CZ" u="none" dirty="0">
                <a:latin typeface="+mj-lt"/>
              </a:rPr>
              <a:t> se </a:t>
            </a:r>
            <a:r>
              <a:rPr lang="en-US" altLang="cs-CZ" u="none" dirty="0" err="1">
                <a:latin typeface="+mj-lt"/>
              </a:rPr>
              <a:t>zaměří</a:t>
            </a:r>
            <a:r>
              <a:rPr lang="en-US" altLang="cs-CZ" u="none" dirty="0">
                <a:latin typeface="+mj-lt"/>
              </a:rPr>
              <a:t> s </a:t>
            </a:r>
            <a:r>
              <a:rPr lang="en-US" altLang="cs-CZ" u="none" dirty="0" err="1">
                <a:latin typeface="+mj-lt"/>
              </a:rPr>
              <a:t>cílem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vytvořit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vazbu</a:t>
            </a:r>
            <a:r>
              <a:rPr lang="en-US" altLang="cs-CZ" u="none" dirty="0">
                <a:latin typeface="+mj-lt"/>
              </a:rPr>
              <a:t>; </a:t>
            </a:r>
            <a:r>
              <a:rPr lang="en-US" altLang="cs-CZ" u="none" dirty="0" err="1">
                <a:latin typeface="+mj-lt"/>
              </a:rPr>
              <a:t>předěla</a:t>
            </a:r>
            <a:r>
              <a:rPr lang="cs-CZ" altLang="cs-CZ" u="none" dirty="0">
                <a:latin typeface="+mj-lt"/>
              </a:rPr>
              <a:t>jí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rozvrh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všech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pracovníků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tak</a:t>
            </a:r>
            <a:r>
              <a:rPr lang="en-US" altLang="cs-CZ" u="none" dirty="0">
                <a:latin typeface="+mj-lt"/>
              </a:rPr>
              <a:t>, aby </a:t>
            </a:r>
            <a:r>
              <a:rPr lang="en-US" altLang="cs-CZ" u="none" dirty="0" err="1">
                <a:latin typeface="+mj-lt"/>
              </a:rPr>
              <a:t>věnovali</a:t>
            </a:r>
            <a:r>
              <a:rPr lang="en-US" altLang="cs-CZ" u="none" dirty="0">
                <a:latin typeface="+mj-lt"/>
              </a:rPr>
              <a:t> x </a:t>
            </a:r>
            <a:r>
              <a:rPr lang="en-US" altLang="cs-CZ" u="none" dirty="0" err="1">
                <a:latin typeface="+mj-lt"/>
              </a:rPr>
              <a:t>hodin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týdně</a:t>
            </a:r>
            <a:r>
              <a:rPr lang="en-US" altLang="cs-CZ" u="none" dirty="0">
                <a:latin typeface="+mj-lt"/>
              </a:rPr>
              <a:t>  </a:t>
            </a:r>
            <a:r>
              <a:rPr lang="en-US" altLang="cs-CZ" u="none" dirty="0" err="1">
                <a:latin typeface="+mj-lt"/>
              </a:rPr>
              <a:t>navazování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kontaktu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mezi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osobou</a:t>
            </a:r>
            <a:r>
              <a:rPr lang="en-US" altLang="cs-CZ" u="none" dirty="0">
                <a:latin typeface="+mj-lt"/>
              </a:rPr>
              <a:t> a </a:t>
            </a:r>
            <a:r>
              <a:rPr lang="en-US" altLang="cs-CZ" u="none" dirty="0" err="1">
                <a:latin typeface="+mj-lt"/>
              </a:rPr>
              <a:t>jiným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člověkem</a:t>
            </a:r>
            <a:r>
              <a:rPr lang="en-US" altLang="cs-CZ" u="none" dirty="0">
                <a:latin typeface="+mj-lt"/>
              </a:rPr>
              <a:t>...</a:t>
            </a:r>
          </a:p>
          <a:p>
            <a:pPr marL="342900" indent="-342900">
              <a:spcBef>
                <a:spcPts val="1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u="none" dirty="0" err="1">
                <a:latin typeface="+mj-lt"/>
              </a:rPr>
              <a:t>Koordinátor</a:t>
            </a:r>
            <a:r>
              <a:rPr lang="en-US" altLang="cs-CZ" u="none" dirty="0">
                <a:latin typeface="+mj-lt"/>
              </a:rPr>
              <a:t>  </a:t>
            </a:r>
            <a:r>
              <a:rPr lang="cs-CZ" altLang="cs-CZ" u="none" dirty="0">
                <a:latin typeface="+mj-lt"/>
              </a:rPr>
              <a:t>programu</a:t>
            </a:r>
            <a:r>
              <a:rPr lang="en-US" altLang="cs-CZ" u="none" dirty="0">
                <a:latin typeface="+mj-lt"/>
              </a:rPr>
              <a:t>/</a:t>
            </a:r>
            <a:r>
              <a:rPr lang="en-US" altLang="cs-CZ" u="none" dirty="0" err="1">
                <a:latin typeface="+mj-lt"/>
              </a:rPr>
              <a:t>ředitel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vytvářejí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vazbu</a:t>
            </a:r>
            <a:r>
              <a:rPr lang="en-US" altLang="cs-CZ" u="none" dirty="0">
                <a:latin typeface="+mj-lt"/>
              </a:rPr>
              <a:t> </a:t>
            </a:r>
          </a:p>
          <a:p>
            <a:pPr marL="342900" indent="-342900">
              <a:spcBef>
                <a:spcPts val="1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u="none" dirty="0" err="1">
                <a:latin typeface="+mj-lt"/>
              </a:rPr>
              <a:t>Koordinátor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programu</a:t>
            </a:r>
            <a:r>
              <a:rPr lang="en-US" altLang="cs-CZ" u="none" dirty="0">
                <a:latin typeface="+mj-lt"/>
              </a:rPr>
              <a:t>/</a:t>
            </a:r>
            <a:r>
              <a:rPr lang="en-US" altLang="cs-CZ" u="none" dirty="0" err="1">
                <a:latin typeface="+mj-lt"/>
              </a:rPr>
              <a:t>ředitel</a:t>
            </a:r>
            <a:r>
              <a:rPr lang="en-US" altLang="cs-CZ" u="none" dirty="0">
                <a:latin typeface="+mj-lt"/>
              </a:rPr>
              <a:t> se </a:t>
            </a:r>
            <a:r>
              <a:rPr lang="cs-CZ" altLang="cs-CZ" u="none" dirty="0">
                <a:latin typeface="+mj-lt"/>
              </a:rPr>
              <a:t>přímo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zapojuje</a:t>
            </a:r>
            <a:r>
              <a:rPr lang="en-US" altLang="cs-CZ" u="none" dirty="0">
                <a:latin typeface="+mj-lt"/>
              </a:rPr>
              <a:t>, aby </a:t>
            </a:r>
            <a:r>
              <a:rPr lang="en-US" altLang="cs-CZ" u="none" dirty="0" err="1">
                <a:latin typeface="+mj-lt"/>
              </a:rPr>
              <a:t>pracovníci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poskytující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přímou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podporu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měli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čas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na</a:t>
            </a:r>
            <a:r>
              <a:rPr lang="en-US" altLang="cs-CZ" u="none" dirty="0">
                <a:latin typeface="+mj-lt"/>
              </a:rPr>
              <a:t> “</a:t>
            </a:r>
            <a:r>
              <a:rPr lang="en-US" altLang="cs-CZ" u="none" dirty="0" err="1">
                <a:latin typeface="+mj-lt"/>
              </a:rPr>
              <a:t>propojování</a:t>
            </a:r>
            <a:r>
              <a:rPr lang="en-US" altLang="cs-CZ" u="none" dirty="0">
                <a:latin typeface="+mj-lt"/>
              </a:rPr>
              <a:t>”</a:t>
            </a:r>
          </a:p>
          <a:p>
            <a:pPr marL="342900" indent="-342900">
              <a:spcBef>
                <a:spcPts val="1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u="none" dirty="0" err="1">
                <a:latin typeface="+mj-lt"/>
              </a:rPr>
              <a:t>Přesunout</a:t>
            </a:r>
            <a:r>
              <a:rPr lang="en-US" altLang="cs-CZ" u="none" dirty="0">
                <a:latin typeface="+mj-lt"/>
              </a:rPr>
              <a:t> </a:t>
            </a:r>
            <a:r>
              <a:rPr lang="cs-CZ" altLang="cs-CZ" u="none" dirty="0">
                <a:latin typeface="+mj-lt"/>
              </a:rPr>
              <a:t>úkoly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pracovníků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tak</a:t>
            </a:r>
            <a:r>
              <a:rPr lang="en-US" altLang="cs-CZ" u="none" dirty="0">
                <a:latin typeface="+mj-lt"/>
              </a:rPr>
              <a:t>, aby se </a:t>
            </a:r>
            <a:r>
              <a:rPr lang="en-US" altLang="cs-CZ" u="none" dirty="0" err="1">
                <a:latin typeface="+mj-lt"/>
              </a:rPr>
              <a:t>jeden</a:t>
            </a:r>
            <a:r>
              <a:rPr lang="cs-CZ" altLang="cs-CZ" u="none" dirty="0">
                <a:latin typeface="+mj-lt"/>
              </a:rPr>
              <a:t> člověk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mohl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věnovat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propojování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osoby</a:t>
            </a:r>
            <a:r>
              <a:rPr lang="en-US" altLang="cs-CZ" u="none" dirty="0">
                <a:latin typeface="+mj-lt"/>
              </a:rPr>
              <a:t> s </a:t>
            </a:r>
            <a:r>
              <a:rPr lang="en-US" altLang="cs-CZ" u="none" dirty="0" err="1">
                <a:latin typeface="+mj-lt"/>
              </a:rPr>
              <a:t>komunitou</a:t>
            </a:r>
            <a:endParaRPr lang="en-US" altLang="cs-CZ" u="none" dirty="0">
              <a:latin typeface="+mj-lt"/>
            </a:endParaRPr>
          </a:p>
          <a:p>
            <a:pPr marL="342900" indent="-342900">
              <a:spcBef>
                <a:spcPts val="1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u="none" dirty="0" err="1">
                <a:latin typeface="+mj-lt"/>
              </a:rPr>
              <a:t>Získat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další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finanční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prostředky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nebo</a:t>
            </a:r>
            <a:r>
              <a:rPr lang="en-US" altLang="cs-CZ" u="none" dirty="0">
                <a:latin typeface="+mj-lt"/>
              </a:rPr>
              <a:t> grant </a:t>
            </a:r>
            <a:r>
              <a:rPr lang="en-US" altLang="cs-CZ" u="none" dirty="0" err="1">
                <a:latin typeface="+mj-lt"/>
              </a:rPr>
              <a:t>na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zavedení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pozice</a:t>
            </a:r>
            <a:r>
              <a:rPr lang="en-US" altLang="cs-CZ" u="none" dirty="0">
                <a:latin typeface="+mj-lt"/>
              </a:rPr>
              <a:t>, v </a:t>
            </a:r>
            <a:r>
              <a:rPr lang="en-US" altLang="cs-CZ" u="none" dirty="0" err="1">
                <a:latin typeface="+mj-lt"/>
              </a:rPr>
              <a:t>níž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má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pracovník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na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starosti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propojování</a:t>
            </a:r>
            <a:r>
              <a:rPr lang="en-US" altLang="cs-CZ" u="none" dirty="0">
                <a:latin typeface="+mj-lt"/>
              </a:rPr>
              <a:t> s </a:t>
            </a:r>
            <a:r>
              <a:rPr lang="en-US" altLang="cs-CZ" u="none" dirty="0" err="1">
                <a:latin typeface="+mj-lt"/>
              </a:rPr>
              <a:t>komunitou</a:t>
            </a:r>
            <a:r>
              <a:rPr lang="en-US" altLang="cs-CZ" u="none" dirty="0">
                <a:latin typeface="+mj-lt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>
            <a:extLst>
              <a:ext uri="{FF2B5EF4-FFF2-40B4-BE49-F238E27FC236}">
                <a16:creationId xmlns:a16="http://schemas.microsoft.com/office/drawing/2014/main" id="{06796DD4-C767-417A-951B-8E6329862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0"/>
            <a:ext cx="74676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ctr">
              <a:spcBef>
                <a:spcPts val="2500"/>
              </a:spcBef>
              <a:buSzPct val="100000"/>
              <a:defRPr/>
            </a:pPr>
            <a:r>
              <a:rPr lang="en-US" altLang="cs-CZ" sz="3200" b="1" u="none" dirty="0">
                <a:latin typeface="+mj-lt"/>
              </a:rPr>
              <a:t>ZAMĚSTNÁNÍ</a:t>
            </a:r>
            <a:r>
              <a:rPr lang="cs-CZ" altLang="cs-CZ" sz="3200" b="1" u="none" dirty="0">
                <a:latin typeface="+mj-lt"/>
              </a:rPr>
              <a:t> - </a:t>
            </a:r>
            <a:r>
              <a:rPr lang="en-US" altLang="cs-CZ" sz="3200" b="1" u="none" dirty="0">
                <a:latin typeface="+mj-lt"/>
              </a:rPr>
              <a:t>DENNÍ PROGRAM A ROLE SPOJENÉ  S  PROPOJOVÁNÍM</a:t>
            </a:r>
          </a:p>
        </p:txBody>
      </p:sp>
      <p:sp>
        <p:nvSpPr>
          <p:cNvPr id="29698" name="Text Box 2">
            <a:extLst>
              <a:ext uri="{FF2B5EF4-FFF2-40B4-BE49-F238E27FC236}">
                <a16:creationId xmlns:a16="http://schemas.microsoft.com/office/drawing/2014/main" id="{9A031039-F6BF-40D4-9739-635045A05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00200"/>
            <a:ext cx="8534400" cy="3995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49263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marL="7937" indent="0">
              <a:spcBef>
                <a:spcPts val="15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altLang="cs-CZ" b="1" u="none" dirty="0">
                <a:latin typeface="+mj-lt"/>
              </a:rPr>
              <a:t>Tři témata</a:t>
            </a:r>
            <a:r>
              <a:rPr lang="cs-CZ" altLang="cs-CZ" u="none" dirty="0">
                <a:latin typeface="+mj-lt"/>
              </a:rPr>
              <a:t>:</a:t>
            </a:r>
          </a:p>
          <a:p>
            <a:pPr marL="465137" indent="-457200">
              <a:spcBef>
                <a:spcPts val="1500"/>
              </a:spcBef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+mj-lt"/>
              </a:rPr>
              <a:t>Práce</a:t>
            </a:r>
            <a:r>
              <a:rPr lang="en-US" altLang="cs-CZ" u="none" dirty="0">
                <a:latin typeface="+mj-lt"/>
              </a:rPr>
              <a:t> -  </a:t>
            </a:r>
            <a:r>
              <a:rPr lang="en-US" altLang="cs-CZ" u="none" dirty="0" err="1">
                <a:latin typeface="+mj-lt"/>
              </a:rPr>
              <a:t>spolupracovníci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poskytující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podporu</a:t>
            </a:r>
            <a:br>
              <a:rPr lang="cs-CZ" altLang="cs-CZ" u="none" dirty="0">
                <a:latin typeface="+mj-lt"/>
              </a:rPr>
            </a:br>
            <a:br>
              <a:rPr lang="cs-CZ" altLang="cs-CZ" u="none" dirty="0">
                <a:latin typeface="+mj-lt"/>
              </a:rPr>
            </a:br>
            <a:endParaRPr lang="cs-CZ" altLang="cs-CZ" u="none" dirty="0">
              <a:latin typeface="+mj-lt"/>
            </a:endParaRPr>
          </a:p>
          <a:p>
            <a:pPr marL="465137" indent="-457200">
              <a:spcBef>
                <a:spcPts val="1500"/>
              </a:spcBef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+mj-lt"/>
              </a:rPr>
              <a:t>Během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dne</a:t>
            </a:r>
            <a:r>
              <a:rPr lang="en-US" altLang="cs-CZ" u="none" dirty="0">
                <a:latin typeface="+mj-lt"/>
              </a:rPr>
              <a:t> -  </a:t>
            </a:r>
            <a:r>
              <a:rPr lang="en-US" altLang="cs-CZ" u="none" dirty="0" err="1">
                <a:latin typeface="+mj-lt"/>
              </a:rPr>
              <a:t>nalézt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místa</a:t>
            </a:r>
            <a:r>
              <a:rPr lang="en-US" altLang="cs-CZ" u="none" dirty="0">
                <a:latin typeface="+mj-lt"/>
              </a:rPr>
              <a:t> v </a:t>
            </a:r>
            <a:r>
              <a:rPr lang="en-US" altLang="cs-CZ" u="none" dirty="0" err="1">
                <a:latin typeface="+mj-lt"/>
              </a:rPr>
              <a:t>komunitě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vhodná</a:t>
            </a:r>
            <a:r>
              <a:rPr lang="en-US" altLang="cs-CZ" u="none" dirty="0">
                <a:latin typeface="+mj-lt"/>
              </a:rPr>
              <a:t> k </a:t>
            </a:r>
            <a:r>
              <a:rPr lang="en-US" altLang="cs-CZ" u="none" dirty="0" err="1">
                <a:latin typeface="+mj-lt"/>
              </a:rPr>
              <a:t>propojení</a:t>
            </a:r>
            <a:br>
              <a:rPr lang="cs-CZ" altLang="cs-CZ" u="none" dirty="0">
                <a:latin typeface="+mj-lt"/>
              </a:rPr>
            </a:br>
            <a:br>
              <a:rPr lang="cs-CZ" altLang="cs-CZ" u="none" dirty="0">
                <a:latin typeface="+mj-lt"/>
              </a:rPr>
            </a:br>
            <a:endParaRPr lang="en-US" altLang="cs-CZ" u="none" dirty="0">
              <a:latin typeface="+mj-lt"/>
            </a:endParaRPr>
          </a:p>
          <a:p>
            <a:pPr marL="465137" indent="-457200">
              <a:spcBef>
                <a:spcPts val="1500"/>
              </a:spcBef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+mj-lt"/>
              </a:rPr>
              <a:t>Pracovníci</a:t>
            </a:r>
            <a:r>
              <a:rPr lang="en-US" altLang="cs-CZ" u="none" dirty="0">
                <a:latin typeface="+mj-lt"/>
              </a:rPr>
              <a:t> pro </a:t>
            </a:r>
            <a:r>
              <a:rPr lang="en-US" altLang="cs-CZ" u="none" dirty="0" err="1">
                <a:latin typeface="+mj-lt"/>
              </a:rPr>
              <a:t>denní</a:t>
            </a:r>
            <a:r>
              <a:rPr lang="en-US" altLang="cs-CZ" u="none" dirty="0">
                <a:latin typeface="+mj-lt"/>
              </a:rPr>
              <a:t> program – </a:t>
            </a:r>
            <a:r>
              <a:rPr lang="en-US" altLang="cs-CZ" u="none" dirty="0" err="1">
                <a:latin typeface="+mj-lt"/>
              </a:rPr>
              <a:t>napojeni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na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veškerý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život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komunity</a:t>
            </a:r>
            <a:r>
              <a:rPr lang="en-US" altLang="cs-CZ" u="none" dirty="0">
                <a:latin typeface="+mj-lt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>
            <a:extLst>
              <a:ext uri="{FF2B5EF4-FFF2-40B4-BE49-F238E27FC236}">
                <a16:creationId xmlns:a16="http://schemas.microsoft.com/office/drawing/2014/main" id="{909F3FD0-6B2C-4C8A-90CD-34EBEE6DD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3048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cs-CZ" b="1" u="none">
                <a:cs typeface="Calibri" panose="020F0502020204030204" pitchFamily="34" charset="0"/>
              </a:rPr>
              <a:t>Přímé přístupy ke komunitě</a:t>
            </a:r>
          </a:p>
        </p:txBody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5ECCF270-9CF8-4AE1-805B-8BE3CE721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822502"/>
            <a:ext cx="8497887" cy="5846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49263"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6688" algn="l"/>
                <a:tab pos="10779125" algn="l"/>
                <a:tab pos="10779125" algn="l"/>
                <a:tab pos="1078071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 marL="914400" indent="-449263"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6688" algn="l"/>
                <a:tab pos="10779125" algn="l"/>
                <a:tab pos="10779125" algn="l"/>
                <a:tab pos="1078071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6688" algn="l"/>
                <a:tab pos="10779125" algn="l"/>
                <a:tab pos="10779125" algn="l"/>
                <a:tab pos="1078071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6688" algn="l"/>
                <a:tab pos="10779125" algn="l"/>
                <a:tab pos="10779125" algn="l"/>
                <a:tab pos="1078071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6688" algn="l"/>
                <a:tab pos="10779125" algn="l"/>
                <a:tab pos="10779125" algn="l"/>
                <a:tab pos="1078071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6688" algn="l"/>
                <a:tab pos="10779125" algn="l"/>
                <a:tab pos="10779125" algn="l"/>
                <a:tab pos="1078071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6688" algn="l"/>
                <a:tab pos="10779125" algn="l"/>
                <a:tab pos="10779125" algn="l"/>
                <a:tab pos="1078071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6688" algn="l"/>
                <a:tab pos="10779125" algn="l"/>
                <a:tab pos="10779125" algn="l"/>
                <a:tab pos="1078071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6688" algn="l"/>
                <a:tab pos="10779125" algn="l"/>
                <a:tab pos="10779125" algn="l"/>
                <a:tab pos="1078071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marL="465137" indent="-457200">
              <a:lnSpc>
                <a:spcPct val="80000"/>
              </a:lnSpc>
              <a:spcBef>
                <a:spcPts val="1438"/>
              </a:spcBef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+mj-lt"/>
              </a:rPr>
              <a:t>Nalézt</a:t>
            </a:r>
            <a:r>
              <a:rPr lang="cs-CZ" altLang="cs-CZ" u="none" dirty="0">
                <a:latin typeface="+mj-lt"/>
              </a:rPr>
              <a:t> a </a:t>
            </a:r>
            <a:r>
              <a:rPr lang="en-US" altLang="cs-CZ" u="none" dirty="0" err="1">
                <a:latin typeface="+mj-lt"/>
              </a:rPr>
              <a:t>zapojit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lidi</a:t>
            </a:r>
            <a:r>
              <a:rPr lang="en-US" altLang="cs-CZ" u="none" dirty="0">
                <a:latin typeface="+mj-lt"/>
              </a:rPr>
              <a:t> z </a:t>
            </a:r>
            <a:r>
              <a:rPr lang="en-US" altLang="cs-CZ" u="none" dirty="0" err="1">
                <a:latin typeface="+mj-lt"/>
              </a:rPr>
              <a:t>města</a:t>
            </a:r>
            <a:r>
              <a:rPr lang="en-US" altLang="cs-CZ" u="none" dirty="0">
                <a:latin typeface="+mj-lt"/>
              </a:rPr>
              <a:t>, </a:t>
            </a:r>
            <a:r>
              <a:rPr lang="en-US" altLang="cs-CZ" u="none" dirty="0" err="1">
                <a:latin typeface="+mj-lt"/>
              </a:rPr>
              <a:t>kteří</a:t>
            </a:r>
            <a:r>
              <a:rPr lang="en-US" altLang="cs-CZ" u="none" dirty="0">
                <a:latin typeface="+mj-lt"/>
              </a:rPr>
              <a:t> “</a:t>
            </a:r>
            <a:r>
              <a:rPr lang="en-US" altLang="cs-CZ" u="none" dirty="0" err="1">
                <a:latin typeface="+mj-lt"/>
              </a:rPr>
              <a:t>každého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znají</a:t>
            </a:r>
            <a:r>
              <a:rPr lang="en-US" altLang="cs-CZ" u="none" dirty="0">
                <a:latin typeface="+mj-lt"/>
              </a:rPr>
              <a:t>” a </a:t>
            </a:r>
            <a:r>
              <a:rPr lang="en-US" altLang="cs-CZ" u="none" dirty="0" err="1">
                <a:latin typeface="+mj-lt"/>
              </a:rPr>
              <a:t>vědí</a:t>
            </a:r>
            <a:r>
              <a:rPr lang="en-US" altLang="cs-CZ" u="none" dirty="0">
                <a:latin typeface="+mj-lt"/>
              </a:rPr>
              <a:t>, “co se </a:t>
            </a:r>
            <a:r>
              <a:rPr lang="en-US" altLang="cs-CZ" u="none" dirty="0" err="1">
                <a:latin typeface="+mj-lt"/>
              </a:rPr>
              <a:t>děje</a:t>
            </a:r>
            <a:r>
              <a:rPr lang="en-US" altLang="cs-CZ" u="none" dirty="0">
                <a:latin typeface="+mj-lt"/>
              </a:rPr>
              <a:t>”</a:t>
            </a:r>
          </a:p>
          <a:p>
            <a:pPr marL="465137" indent="-457200">
              <a:lnSpc>
                <a:spcPct val="80000"/>
              </a:lnSpc>
              <a:spcBef>
                <a:spcPts val="1438"/>
              </a:spcBef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+mj-lt"/>
              </a:rPr>
              <a:t>Zvát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občany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na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Komunitní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fóra</a:t>
            </a:r>
            <a:endParaRPr lang="en-US" altLang="cs-CZ" u="none" dirty="0">
              <a:latin typeface="+mj-lt"/>
            </a:endParaRPr>
          </a:p>
          <a:p>
            <a:pPr marL="465137" lvl="1" indent="0">
              <a:lnSpc>
                <a:spcPct val="80000"/>
              </a:lnSpc>
              <a:spcBef>
                <a:spcPts val="1438"/>
              </a:spcBef>
              <a:buSzPct val="100000"/>
              <a:tabLst>
                <a:tab pos="457200" algn="l"/>
                <a:tab pos="720725" algn="l"/>
                <a:tab pos="982663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6688" algn="l"/>
                <a:tab pos="10779125" algn="l"/>
                <a:tab pos="10779125" algn="l"/>
                <a:tab pos="10780713" algn="l"/>
              </a:tabLst>
              <a:defRPr/>
            </a:pPr>
            <a:r>
              <a:rPr lang="en-US" altLang="cs-CZ" u="none" dirty="0">
                <a:latin typeface="+mj-lt"/>
              </a:rPr>
              <a:t>	-</a:t>
            </a:r>
            <a:r>
              <a:rPr lang="cs-CZ" altLang="cs-CZ" u="none" dirty="0">
                <a:latin typeface="+mj-lt"/>
              </a:rPr>
              <a:t> 	</a:t>
            </a:r>
            <a:r>
              <a:rPr lang="en-US" altLang="cs-CZ" u="none" dirty="0" err="1">
                <a:latin typeface="+mj-lt"/>
              </a:rPr>
              <a:t>přinášet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nápady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na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propojování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lidí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podle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zájmů</a:t>
            </a:r>
            <a:r>
              <a:rPr lang="en-US" altLang="cs-CZ" u="none" dirty="0">
                <a:latin typeface="+mj-lt"/>
              </a:rPr>
              <a:t> </a:t>
            </a:r>
          </a:p>
          <a:p>
            <a:pPr marL="465137" lvl="1" indent="0">
              <a:lnSpc>
                <a:spcPct val="80000"/>
              </a:lnSpc>
              <a:spcBef>
                <a:spcPts val="1438"/>
              </a:spcBef>
              <a:buSzPct val="100000"/>
              <a:tabLst>
                <a:tab pos="457200" algn="l"/>
                <a:tab pos="720725" algn="l"/>
                <a:tab pos="982663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6688" algn="l"/>
                <a:tab pos="10779125" algn="l"/>
                <a:tab pos="10779125" algn="l"/>
                <a:tab pos="10780713" algn="l"/>
              </a:tabLst>
              <a:defRPr/>
            </a:pPr>
            <a:r>
              <a:rPr lang="en-US" altLang="cs-CZ" u="none" dirty="0">
                <a:latin typeface="+mj-lt"/>
              </a:rPr>
              <a:t>	-</a:t>
            </a:r>
            <a:r>
              <a:rPr lang="cs-CZ" altLang="cs-CZ" u="none" dirty="0">
                <a:latin typeface="+mj-lt"/>
              </a:rPr>
              <a:t> 	</a:t>
            </a:r>
            <a:r>
              <a:rPr lang="en-US" altLang="cs-CZ" u="none" dirty="0" err="1">
                <a:latin typeface="+mj-lt"/>
              </a:rPr>
              <a:t>požádat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členy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komunity</a:t>
            </a:r>
            <a:r>
              <a:rPr lang="en-US" altLang="cs-CZ" u="none" dirty="0">
                <a:latin typeface="+mj-lt"/>
              </a:rPr>
              <a:t>, aby se </a:t>
            </a:r>
            <a:r>
              <a:rPr lang="en-US" altLang="cs-CZ" u="none" dirty="0" err="1">
                <a:latin typeface="+mj-lt"/>
              </a:rPr>
              <a:t>ptali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ostatních</a:t>
            </a:r>
            <a:r>
              <a:rPr lang="en-US" altLang="cs-CZ" u="none" dirty="0">
                <a:latin typeface="+mj-lt"/>
              </a:rPr>
              <a:t>, </a:t>
            </a:r>
            <a:r>
              <a:rPr lang="en-US" altLang="cs-CZ" u="none" dirty="0" err="1">
                <a:latin typeface="+mj-lt"/>
              </a:rPr>
              <a:t>koho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znají</a:t>
            </a:r>
            <a:endParaRPr lang="en-US" altLang="cs-CZ" u="none" dirty="0">
              <a:latin typeface="+mj-lt"/>
            </a:endParaRPr>
          </a:p>
          <a:p>
            <a:pPr marL="465137" indent="0">
              <a:lnSpc>
                <a:spcPct val="80000"/>
              </a:lnSpc>
              <a:spcBef>
                <a:spcPts val="1438"/>
              </a:spcBef>
              <a:buSzPct val="100000"/>
              <a:buFont typeface="Times New Roman" pitchFamily="16" charset="0"/>
              <a:buNone/>
              <a:tabLst>
                <a:tab pos="457200" algn="l"/>
                <a:tab pos="720725" algn="l"/>
                <a:tab pos="982663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6688" algn="l"/>
                <a:tab pos="10779125" algn="l"/>
                <a:tab pos="10779125" algn="l"/>
                <a:tab pos="10780713" algn="l"/>
              </a:tabLst>
              <a:defRPr/>
            </a:pPr>
            <a:r>
              <a:rPr lang="en-US" altLang="cs-CZ" u="none" dirty="0">
                <a:latin typeface="+mj-lt"/>
              </a:rPr>
              <a:t>	-</a:t>
            </a:r>
            <a:r>
              <a:rPr lang="cs-CZ" altLang="cs-CZ" u="none" dirty="0">
                <a:latin typeface="+mj-lt"/>
              </a:rPr>
              <a:t> 	</a:t>
            </a:r>
            <a:r>
              <a:rPr lang="en-US" altLang="cs-CZ" u="none" dirty="0">
                <a:latin typeface="+mj-lt"/>
              </a:rPr>
              <a:t>o </a:t>
            </a:r>
            <a:r>
              <a:rPr lang="en-US" altLang="cs-CZ" u="none" dirty="0" err="1">
                <a:latin typeface="+mj-lt"/>
              </a:rPr>
              <a:t>jakých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sdruženích</a:t>
            </a:r>
            <a:r>
              <a:rPr lang="en-US" altLang="cs-CZ" u="none" dirty="0">
                <a:latin typeface="+mj-lt"/>
              </a:rPr>
              <a:t>/</a:t>
            </a:r>
            <a:r>
              <a:rPr lang="en-US" altLang="cs-CZ" u="none" dirty="0" err="1">
                <a:latin typeface="+mj-lt"/>
              </a:rPr>
              <a:t>klubech</a:t>
            </a:r>
            <a:r>
              <a:rPr lang="en-US" altLang="cs-CZ" u="none" dirty="0">
                <a:latin typeface="+mj-lt"/>
              </a:rPr>
              <a:t> (</a:t>
            </a:r>
            <a:r>
              <a:rPr lang="en-US" altLang="cs-CZ" u="none" dirty="0" err="1">
                <a:latin typeface="+mj-lt"/>
              </a:rPr>
              <a:t>podle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zájmů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osob</a:t>
            </a:r>
            <a:r>
              <a:rPr lang="en-US" altLang="cs-CZ" u="none" dirty="0">
                <a:latin typeface="+mj-lt"/>
              </a:rPr>
              <a:t>) </a:t>
            </a:r>
            <a:r>
              <a:rPr lang="en-US" altLang="cs-CZ" u="none" dirty="0" err="1">
                <a:latin typeface="+mj-lt"/>
              </a:rPr>
              <a:t>lidé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vědí</a:t>
            </a:r>
            <a:r>
              <a:rPr lang="en-US" altLang="cs-CZ" u="none" dirty="0">
                <a:latin typeface="+mj-lt"/>
              </a:rPr>
              <a:t>?</a:t>
            </a:r>
            <a:br>
              <a:rPr lang="cs-CZ" altLang="cs-CZ" u="none" dirty="0">
                <a:latin typeface="+mj-lt"/>
              </a:rPr>
            </a:br>
            <a:r>
              <a:rPr lang="cs-CZ" altLang="cs-CZ" u="none" dirty="0">
                <a:latin typeface="+mj-lt"/>
              </a:rPr>
              <a:t>	    n</a:t>
            </a:r>
            <a:r>
              <a:rPr lang="en-US" altLang="cs-CZ" u="none" dirty="0">
                <a:latin typeface="+mj-lt"/>
              </a:rPr>
              <a:t>a </a:t>
            </a:r>
            <a:r>
              <a:rPr lang="en-US" altLang="cs-CZ" u="none" dirty="0" err="1">
                <a:latin typeface="+mj-lt"/>
              </a:rPr>
              <a:t>koho</a:t>
            </a:r>
            <a:r>
              <a:rPr lang="en-US" altLang="cs-CZ" u="none" dirty="0">
                <a:latin typeface="+mj-lt"/>
              </a:rPr>
              <a:t> se </a:t>
            </a:r>
            <a:r>
              <a:rPr lang="en-US" altLang="cs-CZ" u="none" dirty="0" err="1">
                <a:latin typeface="+mj-lt"/>
              </a:rPr>
              <a:t>mohou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obrátit</a:t>
            </a:r>
            <a:r>
              <a:rPr lang="en-US" altLang="cs-CZ" u="none" dirty="0">
                <a:latin typeface="+mj-lt"/>
              </a:rPr>
              <a:t>?</a:t>
            </a:r>
            <a:endParaRPr lang="cs-CZ" altLang="cs-CZ" u="none" dirty="0">
              <a:latin typeface="+mj-lt"/>
            </a:endParaRPr>
          </a:p>
          <a:p>
            <a:pPr marL="446088" indent="-446088">
              <a:lnSpc>
                <a:spcPct val="80000"/>
              </a:lnSpc>
              <a:spcBef>
                <a:spcPts val="1438"/>
              </a:spcBef>
              <a:buSzPct val="100000"/>
              <a:buFont typeface="+mj-lt"/>
              <a:buAutoNum type="arabicPeriod" startAt="3"/>
              <a:tabLst>
                <a:tab pos="457200" algn="l"/>
                <a:tab pos="720725" algn="l"/>
                <a:tab pos="982663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6688" algn="l"/>
                <a:tab pos="10779125" algn="l"/>
                <a:tab pos="10779125" algn="l"/>
                <a:tab pos="10780713" algn="l"/>
              </a:tabLst>
              <a:defRPr/>
            </a:pPr>
            <a:r>
              <a:rPr lang="en-US" altLang="cs-CZ" u="none" dirty="0" err="1">
                <a:latin typeface="+mj-lt"/>
              </a:rPr>
              <a:t>Získat</a:t>
            </a:r>
            <a:r>
              <a:rPr lang="en-US" altLang="cs-CZ" u="none" dirty="0">
                <a:latin typeface="+mj-lt"/>
              </a:rPr>
              <a:t> od </a:t>
            </a:r>
            <a:r>
              <a:rPr lang="en-US" altLang="cs-CZ" u="none" dirty="0" err="1">
                <a:latin typeface="+mj-lt"/>
              </a:rPr>
              <a:t>Obchodní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komory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seznam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sdružení</a:t>
            </a:r>
            <a:r>
              <a:rPr lang="en-US" altLang="cs-CZ" u="none" dirty="0">
                <a:latin typeface="+mj-lt"/>
              </a:rPr>
              <a:t> a </a:t>
            </a:r>
            <a:r>
              <a:rPr lang="en-US" altLang="cs-CZ" u="none" dirty="0" err="1">
                <a:latin typeface="+mj-lt"/>
              </a:rPr>
              <a:t>klubů</a:t>
            </a:r>
            <a:r>
              <a:rPr lang="en-US" altLang="cs-CZ" u="none" dirty="0">
                <a:latin typeface="+mj-lt"/>
              </a:rPr>
              <a:t>, </a:t>
            </a:r>
            <a:r>
              <a:rPr lang="en-US" altLang="cs-CZ" u="none" dirty="0" err="1">
                <a:latin typeface="+mj-lt"/>
              </a:rPr>
              <a:t>atd</a:t>
            </a:r>
            <a:r>
              <a:rPr lang="en-US" altLang="cs-CZ" u="none" dirty="0">
                <a:latin typeface="+mj-lt"/>
              </a:rPr>
              <a:t>.</a:t>
            </a:r>
            <a:endParaRPr lang="cs-CZ" altLang="cs-CZ" u="none" dirty="0">
              <a:latin typeface="+mj-lt"/>
            </a:endParaRPr>
          </a:p>
          <a:p>
            <a:pPr marL="446088" indent="-446088">
              <a:lnSpc>
                <a:spcPct val="80000"/>
              </a:lnSpc>
              <a:spcBef>
                <a:spcPts val="1438"/>
              </a:spcBef>
              <a:buSzPct val="100000"/>
              <a:buFont typeface="+mj-lt"/>
              <a:buAutoNum type="arabicPeriod" startAt="3"/>
              <a:tabLst>
                <a:tab pos="457200" algn="l"/>
                <a:tab pos="720725" algn="l"/>
                <a:tab pos="982663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6688" algn="l"/>
                <a:tab pos="10779125" algn="l"/>
                <a:tab pos="10779125" algn="l"/>
                <a:tab pos="10780713" algn="l"/>
              </a:tabLst>
              <a:defRPr/>
            </a:pPr>
            <a:r>
              <a:rPr lang="en-US" altLang="cs-CZ" u="none" dirty="0" err="1">
                <a:latin typeface="+mj-lt"/>
              </a:rPr>
              <a:t>Oslovit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sdružení</a:t>
            </a:r>
            <a:r>
              <a:rPr lang="en-US" altLang="cs-CZ" u="none" dirty="0">
                <a:latin typeface="+mj-lt"/>
              </a:rPr>
              <a:t> a </a:t>
            </a:r>
            <a:r>
              <a:rPr lang="en-US" altLang="cs-CZ" u="none" dirty="0" err="1">
                <a:latin typeface="+mj-lt"/>
              </a:rPr>
              <a:t>požádat</a:t>
            </a:r>
            <a:r>
              <a:rPr lang="en-US" altLang="cs-CZ" u="none" dirty="0">
                <a:latin typeface="+mj-lt"/>
              </a:rPr>
              <a:t>, aby se </a:t>
            </a:r>
            <a:r>
              <a:rPr lang="en-US" altLang="cs-CZ" u="none" dirty="0" err="1">
                <a:latin typeface="+mj-lt"/>
              </a:rPr>
              <a:t>někdo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zapojil</a:t>
            </a:r>
            <a:endParaRPr lang="cs-CZ" altLang="cs-CZ" u="none" dirty="0">
              <a:latin typeface="+mj-lt"/>
            </a:endParaRPr>
          </a:p>
          <a:p>
            <a:pPr marL="446088" indent="-446088">
              <a:lnSpc>
                <a:spcPct val="80000"/>
              </a:lnSpc>
              <a:spcBef>
                <a:spcPts val="1438"/>
              </a:spcBef>
              <a:buSzPct val="100000"/>
              <a:buFont typeface="+mj-lt"/>
              <a:buAutoNum type="arabicPeriod" startAt="3"/>
              <a:tabLst>
                <a:tab pos="457200" algn="l"/>
                <a:tab pos="720725" algn="l"/>
                <a:tab pos="982663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6688" algn="l"/>
                <a:tab pos="10779125" algn="l"/>
                <a:tab pos="10779125" algn="l"/>
                <a:tab pos="10780713" algn="l"/>
              </a:tabLst>
              <a:defRPr/>
            </a:pPr>
            <a:r>
              <a:rPr lang="cs-CZ" altLang="cs-CZ" u="none" dirty="0">
                <a:latin typeface="+mj-lt"/>
              </a:rPr>
              <a:t>P</a:t>
            </a:r>
            <a:r>
              <a:rPr lang="en-US" altLang="cs-CZ" u="none" dirty="0" err="1">
                <a:latin typeface="+mj-lt"/>
              </a:rPr>
              <a:t>ožádat</a:t>
            </a:r>
            <a:r>
              <a:rPr lang="en-US" altLang="cs-CZ" u="none" dirty="0">
                <a:latin typeface="+mj-lt"/>
              </a:rPr>
              <a:t> ministry/</a:t>
            </a:r>
            <a:r>
              <a:rPr lang="en-US" altLang="cs-CZ" u="none" dirty="0" err="1">
                <a:latin typeface="+mj-lt"/>
              </a:rPr>
              <a:t>klíčové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osoby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církve</a:t>
            </a:r>
            <a:r>
              <a:rPr lang="en-US" altLang="cs-CZ" u="none" dirty="0">
                <a:latin typeface="+mj-lt"/>
              </a:rPr>
              <a:t>, aby </a:t>
            </a:r>
            <a:r>
              <a:rPr lang="en-US" altLang="cs-CZ" u="none" dirty="0" err="1">
                <a:latin typeface="+mj-lt"/>
              </a:rPr>
              <a:t>iniciovali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podobné</a:t>
            </a:r>
            <a:br>
              <a:rPr lang="cs-CZ" altLang="cs-CZ" u="none" dirty="0">
                <a:latin typeface="+mj-lt"/>
              </a:rPr>
            </a:br>
            <a:r>
              <a:rPr lang="cs-CZ" altLang="cs-CZ" u="none" dirty="0">
                <a:latin typeface="+mj-lt"/>
              </a:rPr>
              <a:t>	</a:t>
            </a:r>
            <a:r>
              <a:rPr lang="en-US" altLang="cs-CZ" u="none" dirty="0" err="1">
                <a:latin typeface="+mj-lt"/>
              </a:rPr>
              <a:t>věci</a:t>
            </a:r>
            <a:r>
              <a:rPr lang="en-US" altLang="cs-CZ" u="none" dirty="0">
                <a:latin typeface="+mj-lt"/>
              </a:rPr>
              <a:t> v </a:t>
            </a:r>
            <a:r>
              <a:rPr lang="en-US" altLang="cs-CZ" u="none" dirty="0" err="1">
                <a:latin typeface="+mj-lt"/>
              </a:rPr>
              <a:t>rámci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církevních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komunit</a:t>
            </a:r>
            <a:endParaRPr lang="cs-CZ" altLang="cs-CZ" u="none" dirty="0">
              <a:latin typeface="+mj-lt"/>
            </a:endParaRPr>
          </a:p>
          <a:p>
            <a:pPr marL="446088" indent="-446088">
              <a:lnSpc>
                <a:spcPct val="80000"/>
              </a:lnSpc>
              <a:spcBef>
                <a:spcPts val="1438"/>
              </a:spcBef>
              <a:buSzPct val="100000"/>
              <a:buFont typeface="+mj-lt"/>
              <a:buAutoNum type="arabicPeriod" startAt="3"/>
              <a:tabLst>
                <a:tab pos="457200" algn="l"/>
                <a:tab pos="720725" algn="l"/>
                <a:tab pos="982663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6688" algn="l"/>
                <a:tab pos="10779125" algn="l"/>
                <a:tab pos="10779125" algn="l"/>
                <a:tab pos="10780713" algn="l"/>
              </a:tabLst>
              <a:defRPr/>
            </a:pPr>
            <a:r>
              <a:rPr lang="en-US" altLang="cs-CZ" u="none" dirty="0" err="1">
                <a:latin typeface="+mj-lt"/>
              </a:rPr>
              <a:t>Dát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dohromady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občany</a:t>
            </a:r>
            <a:r>
              <a:rPr lang="en-US" altLang="cs-CZ" u="none" dirty="0">
                <a:latin typeface="+mj-lt"/>
              </a:rPr>
              <a:t>, </a:t>
            </a:r>
            <a:r>
              <a:rPr lang="en-US" altLang="cs-CZ" u="none" dirty="0" err="1">
                <a:latin typeface="+mj-lt"/>
              </a:rPr>
              <a:t>kteří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mají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zájem</a:t>
            </a:r>
            <a:r>
              <a:rPr lang="en-US" altLang="cs-CZ" u="none" dirty="0">
                <a:latin typeface="+mj-lt"/>
              </a:rPr>
              <a:t> o </a:t>
            </a:r>
            <a:r>
              <a:rPr lang="en-US" altLang="cs-CZ" u="none" dirty="0" err="1">
                <a:latin typeface="+mj-lt"/>
              </a:rPr>
              <a:t>navázání</a:t>
            </a:r>
            <a:r>
              <a:rPr lang="cs-CZ" altLang="cs-CZ" u="none" dirty="0">
                <a:latin typeface="+mj-lt"/>
              </a:rPr>
              <a:t> 	</a:t>
            </a:r>
            <a:r>
              <a:rPr lang="en-US" altLang="cs-CZ" u="none" dirty="0" err="1">
                <a:latin typeface="+mj-lt"/>
              </a:rPr>
              <a:t>individuálního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kontaktu</a:t>
            </a:r>
            <a:r>
              <a:rPr lang="en-US" altLang="cs-CZ" u="none" dirty="0">
                <a:latin typeface="+mj-lt"/>
              </a:rPr>
              <a:t> s </a:t>
            </a:r>
            <a:r>
              <a:rPr lang="en-US" altLang="cs-CZ" u="none" dirty="0" err="1">
                <a:latin typeface="+mj-lt"/>
              </a:rPr>
              <a:t>lidmi</a:t>
            </a:r>
            <a:r>
              <a:rPr lang="en-US" altLang="cs-CZ" u="none" dirty="0">
                <a:latin typeface="+mj-lt"/>
              </a:rPr>
              <a:t>, </a:t>
            </a:r>
            <a:r>
              <a:rPr lang="en-US" altLang="cs-CZ" u="none" dirty="0" err="1">
                <a:latin typeface="+mj-lt"/>
              </a:rPr>
              <a:t>využívajícími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sociální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služby</a:t>
            </a:r>
            <a:r>
              <a:rPr lang="en-US" altLang="cs-CZ" u="none" dirty="0">
                <a:latin typeface="+mj-lt"/>
              </a:rPr>
              <a:t> </a:t>
            </a:r>
          </a:p>
          <a:p>
            <a:pPr marL="446088" lvl="1" indent="-446088">
              <a:lnSpc>
                <a:spcPct val="80000"/>
              </a:lnSpc>
              <a:spcBef>
                <a:spcPts val="1438"/>
              </a:spcBef>
              <a:buSzPct val="100000"/>
              <a:buFont typeface="Times New Roman" pitchFamily="16" charset="0"/>
              <a:buNone/>
              <a:tabLst>
                <a:tab pos="4460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6688" algn="l"/>
                <a:tab pos="10779125" algn="l"/>
                <a:tab pos="10779125" algn="l"/>
                <a:tab pos="10780713" algn="l"/>
              </a:tabLst>
              <a:defRPr/>
            </a:pPr>
            <a:r>
              <a:rPr lang="en-US" altLang="cs-CZ" u="none" dirty="0">
                <a:latin typeface="+mj-lt"/>
              </a:rPr>
              <a:t>      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>
            <a:extLst>
              <a:ext uri="{FF2B5EF4-FFF2-40B4-BE49-F238E27FC236}">
                <a16:creationId xmlns:a16="http://schemas.microsoft.com/office/drawing/2014/main" id="{0CF0C3C7-0E3D-4D0C-A469-DEC2B0FDA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93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50000"/>
              </a:lnSpc>
              <a:spcBef>
                <a:spcPts val="2500"/>
              </a:spcBef>
              <a:buClrTx/>
              <a:buFontTx/>
              <a:buNone/>
            </a:pPr>
            <a:r>
              <a:rPr lang="en-US" altLang="cs-CZ" b="1" u="none">
                <a:cs typeface="Calibri" panose="020F0502020204030204" pitchFamily="34" charset="0"/>
              </a:rPr>
              <a:t>T</a:t>
            </a:r>
            <a:r>
              <a:rPr lang="cs-CZ" altLang="cs-CZ" b="1" u="none">
                <a:cs typeface="Calibri" panose="020F0502020204030204" pitchFamily="34" charset="0"/>
              </a:rPr>
              <a:t>IPY</a:t>
            </a:r>
            <a:r>
              <a:rPr lang="en-US" altLang="cs-CZ" b="1" u="none">
                <a:cs typeface="Calibri" panose="020F0502020204030204" pitchFamily="34" charset="0"/>
              </a:rPr>
              <a:t>, JAK BÝT ÚSPĚŠNÍ                     </a:t>
            </a:r>
          </a:p>
          <a:p>
            <a:pPr algn="ctr">
              <a:lnSpc>
                <a:spcPct val="50000"/>
              </a:lnSpc>
              <a:spcBef>
                <a:spcPts val="2500"/>
              </a:spcBef>
              <a:buClrTx/>
              <a:buFontTx/>
              <a:buNone/>
            </a:pPr>
            <a:r>
              <a:rPr lang="en-US" altLang="cs-CZ" b="1" u="none">
                <a:cs typeface="Calibri" panose="020F0502020204030204" pitchFamily="34" charset="0"/>
              </a:rPr>
              <a:t>“CO DĚLAT”</a:t>
            </a:r>
          </a:p>
        </p:txBody>
      </p:sp>
      <p:sp>
        <p:nvSpPr>
          <p:cNvPr id="31746" name="Text Box 2">
            <a:extLst>
              <a:ext uri="{FF2B5EF4-FFF2-40B4-BE49-F238E27FC236}">
                <a16:creationId xmlns:a16="http://schemas.microsoft.com/office/drawing/2014/main" id="{85725BEB-10B9-4347-A0F6-3075D3AD9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341438"/>
            <a:ext cx="7989887" cy="488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6688" algn="l"/>
                <a:tab pos="10779125" algn="l"/>
                <a:tab pos="10779125" algn="l"/>
                <a:tab pos="1078071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6688" algn="l"/>
                <a:tab pos="10779125" algn="l"/>
                <a:tab pos="10779125" algn="l"/>
                <a:tab pos="1078071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6688" algn="l"/>
                <a:tab pos="10779125" algn="l"/>
                <a:tab pos="10779125" algn="l"/>
                <a:tab pos="1078071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6688" algn="l"/>
                <a:tab pos="10779125" algn="l"/>
                <a:tab pos="10779125" algn="l"/>
                <a:tab pos="1078071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6688" algn="l"/>
                <a:tab pos="10779125" algn="l"/>
                <a:tab pos="10779125" algn="l"/>
                <a:tab pos="1078071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6688" algn="l"/>
                <a:tab pos="10779125" algn="l"/>
                <a:tab pos="10779125" algn="l"/>
                <a:tab pos="1078071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6688" algn="l"/>
                <a:tab pos="10779125" algn="l"/>
                <a:tab pos="10779125" algn="l"/>
                <a:tab pos="1078071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6688" algn="l"/>
                <a:tab pos="10779125" algn="l"/>
                <a:tab pos="10779125" algn="l"/>
                <a:tab pos="1078071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6688" algn="l"/>
                <a:tab pos="10779125" algn="l"/>
                <a:tab pos="10779125" algn="l"/>
                <a:tab pos="1078071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marL="457200" indent="-457200">
              <a:spcBef>
                <a:spcPts val="3000"/>
              </a:spcBef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+mj-lt"/>
              </a:rPr>
              <a:t>Posuzovat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člověka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podle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jeho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zájmů</a:t>
            </a:r>
            <a:r>
              <a:rPr lang="en-US" altLang="cs-CZ" u="none" dirty="0">
                <a:latin typeface="+mj-lt"/>
              </a:rPr>
              <a:t> a </a:t>
            </a:r>
            <a:r>
              <a:rPr lang="en-US" altLang="cs-CZ" u="none" dirty="0" err="1">
                <a:latin typeface="+mj-lt"/>
              </a:rPr>
              <a:t>darů</a:t>
            </a:r>
            <a:endParaRPr lang="en-US" altLang="cs-CZ" u="none" dirty="0">
              <a:latin typeface="+mj-lt"/>
            </a:endParaRPr>
          </a:p>
          <a:p>
            <a:pPr marL="457200" indent="-457200">
              <a:spcBef>
                <a:spcPts val="3000"/>
              </a:spcBef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+mj-lt"/>
              </a:rPr>
              <a:t>Hled</a:t>
            </a:r>
            <a:r>
              <a:rPr lang="cs-CZ" altLang="cs-CZ" u="none" dirty="0" err="1">
                <a:latin typeface="+mj-lt"/>
              </a:rPr>
              <a:t>at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příležitosti</a:t>
            </a:r>
            <a:r>
              <a:rPr lang="en-US" altLang="cs-CZ" u="none" dirty="0">
                <a:latin typeface="+mj-lt"/>
              </a:rPr>
              <a:t> pro </a:t>
            </a:r>
            <a:r>
              <a:rPr lang="en-US" altLang="cs-CZ" u="none" dirty="0" err="1">
                <a:latin typeface="+mj-lt"/>
              </a:rPr>
              <a:t>vztahy</a:t>
            </a:r>
            <a:r>
              <a:rPr lang="en-US" altLang="cs-CZ" u="none" dirty="0">
                <a:latin typeface="+mj-lt"/>
              </a:rPr>
              <a:t> – s </a:t>
            </a:r>
            <a:r>
              <a:rPr lang="en-US" altLang="cs-CZ" u="none" dirty="0" err="1">
                <a:latin typeface="+mj-lt"/>
              </a:rPr>
              <a:t>kým</a:t>
            </a:r>
            <a:r>
              <a:rPr lang="en-US" altLang="cs-CZ" u="none" dirty="0">
                <a:latin typeface="+mj-lt"/>
              </a:rPr>
              <a:t> se </a:t>
            </a:r>
            <a:r>
              <a:rPr lang="en-US" altLang="cs-CZ" u="none" dirty="0" err="1">
                <a:latin typeface="+mj-lt"/>
              </a:rPr>
              <a:t>může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naše</a:t>
            </a:r>
            <a:r>
              <a:rPr lang="en-US" altLang="cs-CZ" u="none" dirty="0">
                <a:latin typeface="+mj-lt"/>
              </a:rPr>
              <a:t>                 </a:t>
            </a:r>
            <a:r>
              <a:rPr lang="en-US" altLang="cs-CZ" u="none" dirty="0" err="1">
                <a:latin typeface="+mj-lt"/>
              </a:rPr>
              <a:t>osoba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na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určitém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místě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seznámit</a:t>
            </a:r>
            <a:r>
              <a:rPr lang="en-US" altLang="cs-CZ" u="none" dirty="0">
                <a:latin typeface="+mj-lt"/>
              </a:rPr>
              <a:t>? </a:t>
            </a:r>
          </a:p>
          <a:p>
            <a:pPr marL="457200" indent="-457200">
              <a:spcBef>
                <a:spcPts val="3000"/>
              </a:spcBef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+mj-lt"/>
              </a:rPr>
              <a:t>Představte</a:t>
            </a:r>
            <a:r>
              <a:rPr lang="en-US" altLang="cs-CZ" u="none" dirty="0">
                <a:latin typeface="+mj-lt"/>
              </a:rPr>
              <a:t> je </a:t>
            </a:r>
            <a:r>
              <a:rPr lang="en-US" altLang="cs-CZ" u="none" dirty="0" err="1">
                <a:latin typeface="+mj-lt"/>
              </a:rPr>
              <a:t>navzájem</a:t>
            </a:r>
            <a:endParaRPr lang="en-US" altLang="cs-CZ" u="none" dirty="0">
              <a:latin typeface="+mj-lt"/>
            </a:endParaRPr>
          </a:p>
          <a:p>
            <a:pPr marL="457200" indent="-457200">
              <a:spcBef>
                <a:spcPts val="3000"/>
              </a:spcBef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+mj-lt"/>
              </a:rPr>
              <a:t>Jeden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člověk</a:t>
            </a:r>
            <a:r>
              <a:rPr lang="en-US" altLang="cs-CZ" u="none" dirty="0">
                <a:latin typeface="+mj-lt"/>
              </a:rPr>
              <a:t>, </a:t>
            </a:r>
            <a:r>
              <a:rPr lang="en-US" altLang="cs-CZ" u="none" dirty="0" err="1">
                <a:latin typeface="+mj-lt"/>
              </a:rPr>
              <a:t>jedno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prostředí</a:t>
            </a:r>
            <a:r>
              <a:rPr lang="en-US" altLang="cs-CZ" u="none" dirty="0">
                <a:latin typeface="+mj-lt"/>
              </a:rPr>
              <a:t> </a:t>
            </a:r>
          </a:p>
          <a:p>
            <a:pPr marL="457200" indent="-457200">
              <a:spcBef>
                <a:spcPts val="3000"/>
              </a:spcBef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+mj-lt"/>
              </a:rPr>
              <a:t>Staňte</a:t>
            </a:r>
            <a:r>
              <a:rPr lang="en-US" altLang="cs-CZ" u="none" dirty="0">
                <a:latin typeface="+mj-lt"/>
              </a:rPr>
              <a:t> se “</a:t>
            </a:r>
            <a:r>
              <a:rPr lang="en-US" altLang="cs-CZ" u="none" dirty="0" err="1">
                <a:latin typeface="+mj-lt"/>
              </a:rPr>
              <a:t>tazatelem</a:t>
            </a:r>
            <a:r>
              <a:rPr lang="en-US" altLang="cs-CZ" u="none" dirty="0">
                <a:latin typeface="+mj-lt"/>
              </a:rPr>
              <a:t>”- “</a:t>
            </a:r>
            <a:r>
              <a:rPr lang="cs-CZ" altLang="cs-CZ" u="none" dirty="0">
                <a:latin typeface="+mj-lt"/>
              </a:rPr>
              <a:t>z</a:t>
            </a:r>
            <a:r>
              <a:rPr lang="en-US" altLang="cs-CZ" u="none" dirty="0" err="1">
                <a:latin typeface="+mj-lt"/>
              </a:rPr>
              <a:t>eptat</a:t>
            </a:r>
            <a:r>
              <a:rPr lang="en-US" altLang="cs-CZ" u="none" dirty="0">
                <a:latin typeface="+mj-lt"/>
              </a:rPr>
              <a:t> se </a:t>
            </a:r>
            <a:r>
              <a:rPr lang="en-US" altLang="cs-CZ" u="none" dirty="0" err="1">
                <a:latin typeface="+mj-lt"/>
              </a:rPr>
              <a:t>není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nikdy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na</a:t>
            </a:r>
            <a:r>
              <a:rPr lang="en-US" altLang="cs-CZ" u="none" dirty="0">
                <a:latin typeface="+mj-lt"/>
              </a:rPr>
              <a:t>                    </a:t>
            </a:r>
            <a:r>
              <a:rPr lang="en-US" altLang="cs-CZ" u="none" dirty="0" err="1">
                <a:latin typeface="+mj-lt"/>
              </a:rPr>
              <a:t>škodu</a:t>
            </a:r>
            <a:r>
              <a:rPr lang="en-US" altLang="cs-CZ" u="none" dirty="0">
                <a:latin typeface="+mj-lt"/>
              </a:rPr>
              <a:t>”</a:t>
            </a:r>
          </a:p>
          <a:p>
            <a:pPr>
              <a:spcBef>
                <a:spcPts val="1750"/>
              </a:spcBef>
              <a:buSzPct val="100000"/>
              <a:buFont typeface="Times New Roman" pitchFamily="16" charset="0"/>
              <a:buNone/>
              <a:defRPr/>
            </a:pPr>
            <a:r>
              <a:rPr lang="en-US" altLang="cs-CZ" sz="2800" dirty="0"/>
              <a:t>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">
            <a:extLst>
              <a:ext uri="{FF2B5EF4-FFF2-40B4-BE49-F238E27FC236}">
                <a16:creationId xmlns:a16="http://schemas.microsoft.com/office/drawing/2014/main" id="{CC4066F5-C476-4DBE-BEAE-49DE123BE999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2819400"/>
            <a:ext cx="3954463" cy="3802063"/>
            <a:chOff x="3072" y="1776"/>
            <a:chExt cx="2491" cy="2395"/>
          </a:xfrm>
        </p:grpSpPr>
        <p:pic>
          <p:nvPicPr>
            <p:cNvPr id="8198" name="Picture 2">
              <a:extLst>
                <a:ext uri="{FF2B5EF4-FFF2-40B4-BE49-F238E27FC236}">
                  <a16:creationId xmlns:a16="http://schemas.microsoft.com/office/drawing/2014/main" id="{1E664A29-1BBF-42C7-8739-C325DCF214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670" t="46675" r="1669"/>
            <a:stretch>
              <a:fillRect/>
            </a:stretch>
          </p:blipFill>
          <p:spPr bwMode="auto">
            <a:xfrm>
              <a:off x="3168" y="1872"/>
              <a:ext cx="2395" cy="2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 l="56670" t="46675" r="1669"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8199" name="Oval 3">
              <a:extLst>
                <a:ext uri="{FF2B5EF4-FFF2-40B4-BE49-F238E27FC236}">
                  <a16:creationId xmlns:a16="http://schemas.microsoft.com/office/drawing/2014/main" id="{1A9476DB-8EDD-4967-A24F-064DABA86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1776"/>
              <a:ext cx="379" cy="571"/>
            </a:xfrm>
            <a:prstGeom prst="ellipse">
              <a:avLst/>
            </a:prstGeom>
            <a:solidFill>
              <a:srgbClr val="FFFFFF"/>
            </a:solidFill>
            <a:ln w="2556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</p:grpSp>
      <p:pic>
        <p:nvPicPr>
          <p:cNvPr id="8195" name="Picture 4">
            <a:extLst>
              <a:ext uri="{FF2B5EF4-FFF2-40B4-BE49-F238E27FC236}">
                <a16:creationId xmlns:a16="http://schemas.microsoft.com/office/drawing/2014/main" id="{815FD294-1BF0-4FE1-9826-60B82F5BD5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4442" r="53339" b="56714"/>
          <a:stretch>
            <a:fillRect/>
          </a:stretch>
        </p:blipFill>
        <p:spPr bwMode="auto">
          <a:xfrm>
            <a:off x="0" y="0"/>
            <a:ext cx="40386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2496" t="4442" r="53339" b="56714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8196" name="AutoShape 5">
            <a:extLst>
              <a:ext uri="{FF2B5EF4-FFF2-40B4-BE49-F238E27FC236}">
                <a16:creationId xmlns:a16="http://schemas.microsoft.com/office/drawing/2014/main" id="{AC4A3488-7854-4D26-A58C-319835EF2A9C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0" y="0"/>
            <a:ext cx="9144000" cy="6858000"/>
          </a:xfrm>
          <a:prstGeom prst="curvedConnector3">
            <a:avLst>
              <a:gd name="adj1" fmla="val 50000"/>
            </a:avLst>
          </a:prstGeom>
          <a:noFill/>
          <a:ln w="1650960" cap="sq">
            <a:solidFill>
              <a:srgbClr val="00206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197" name="Text Box 6">
            <a:extLst>
              <a:ext uri="{FF2B5EF4-FFF2-40B4-BE49-F238E27FC236}">
                <a16:creationId xmlns:a16="http://schemas.microsoft.com/office/drawing/2014/main" id="{A747F73B-8050-428E-BCF7-7DBA82A1F65C}"/>
              </a:ext>
            </a:extLst>
          </p:cNvPr>
          <p:cNvSpPr txBox="1">
            <a:spLocks noChangeArrowheads="1"/>
          </p:cNvSpPr>
          <p:nvPr/>
        </p:nvSpPr>
        <p:spPr bwMode="auto">
          <a:xfrm rot="-3720000">
            <a:off x="2355851" y="3240087"/>
            <a:ext cx="4419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cs-CZ">
                <a:solidFill>
                  <a:srgbClr val="FFFFFF"/>
                </a:solidFill>
                <a:latin typeface="Arial Black" panose="020B0A04020102020204" pitchFamily="34" charset="0"/>
              </a:rPr>
              <a:t>Kritická hranice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1">
            <a:extLst>
              <a:ext uri="{FF2B5EF4-FFF2-40B4-BE49-F238E27FC236}">
                <a16:creationId xmlns:a16="http://schemas.microsoft.com/office/drawing/2014/main" id="{51A4AB04-5EF8-40EB-BDDB-30E51BFF2E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2500"/>
              </a:spcBef>
              <a:buClrTx/>
              <a:buFontTx/>
              <a:buNone/>
            </a:pPr>
            <a:r>
              <a:rPr lang="en-US" altLang="cs-CZ" b="1" u="none">
                <a:cs typeface="Calibri" panose="020F0502020204030204" pitchFamily="34" charset="0"/>
              </a:rPr>
              <a:t>CHCETE-LI BÝT ÚSPĚŠNÍ, MUSÍTE MÍT </a:t>
            </a:r>
            <a:r>
              <a:rPr lang="cs-CZ" altLang="cs-CZ" b="1" u="none">
                <a:cs typeface="Calibri" panose="020F0502020204030204" pitchFamily="34" charset="0"/>
              </a:rPr>
              <a:t>3</a:t>
            </a:r>
            <a:r>
              <a:rPr lang="en-US" altLang="cs-CZ" b="1" u="none">
                <a:cs typeface="Calibri" panose="020F0502020204030204" pitchFamily="34" charset="0"/>
              </a:rPr>
              <a:t> PŘESVĚDČENÍ:</a:t>
            </a:r>
          </a:p>
        </p:txBody>
      </p:sp>
      <p:sp>
        <p:nvSpPr>
          <p:cNvPr id="32770" name="Text Box 2">
            <a:extLst>
              <a:ext uri="{FF2B5EF4-FFF2-40B4-BE49-F238E27FC236}">
                <a16:creationId xmlns:a16="http://schemas.microsoft.com/office/drawing/2014/main" id="{AF9E1241-EA12-44D5-82D7-993752BC0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600200"/>
            <a:ext cx="7772400" cy="3192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>
              <a:spcBef>
                <a:spcPts val="2000"/>
              </a:spcBef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+mj-lt"/>
              </a:rPr>
              <a:t>Hodnotit</a:t>
            </a:r>
            <a:r>
              <a:rPr lang="en-US" altLang="cs-CZ" u="none" dirty="0">
                <a:latin typeface="+mj-lt"/>
              </a:rPr>
              <a:t> a </a:t>
            </a:r>
            <a:r>
              <a:rPr lang="en-US" altLang="cs-CZ" u="none" dirty="0" err="1">
                <a:latin typeface="+mj-lt"/>
              </a:rPr>
              <a:t>osobně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si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vážit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člověka</a:t>
            </a:r>
            <a:r>
              <a:rPr lang="en-US" altLang="cs-CZ" u="none" dirty="0">
                <a:latin typeface="+mj-lt"/>
              </a:rPr>
              <a:t> s </a:t>
            </a:r>
            <a:r>
              <a:rPr lang="en-US" altLang="cs-CZ" u="none" dirty="0" err="1">
                <a:latin typeface="+mj-lt"/>
              </a:rPr>
              <a:t>postižením</a:t>
            </a:r>
            <a:br>
              <a:rPr lang="cs-CZ" altLang="cs-CZ" u="none" dirty="0">
                <a:latin typeface="+mj-lt"/>
              </a:rPr>
            </a:br>
            <a:br>
              <a:rPr lang="cs-CZ" altLang="cs-CZ" u="none" dirty="0">
                <a:latin typeface="+mj-lt"/>
              </a:rPr>
            </a:br>
            <a:endParaRPr lang="en-US" altLang="cs-CZ" u="none" dirty="0">
              <a:latin typeface="+mj-lt"/>
            </a:endParaRPr>
          </a:p>
          <a:p>
            <a:pPr>
              <a:spcBef>
                <a:spcPts val="2000"/>
              </a:spcBef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+mj-lt"/>
              </a:rPr>
              <a:t>Mít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důvěru</a:t>
            </a:r>
            <a:r>
              <a:rPr lang="en-US" altLang="cs-CZ" u="none" dirty="0">
                <a:latin typeface="+mj-lt"/>
              </a:rPr>
              <a:t> v </a:t>
            </a:r>
            <a:r>
              <a:rPr lang="en-US" altLang="cs-CZ" u="none" dirty="0" err="1">
                <a:latin typeface="+mj-lt"/>
              </a:rPr>
              <a:t>příslušníky</a:t>
            </a:r>
            <a:r>
              <a:rPr lang="en-US" altLang="cs-CZ" u="none" dirty="0">
                <a:latin typeface="+mj-lt"/>
              </a:rPr>
              <a:t> (</a:t>
            </a:r>
            <a:r>
              <a:rPr lang="en-US" altLang="cs-CZ" u="none" dirty="0" err="1">
                <a:latin typeface="+mj-lt"/>
              </a:rPr>
              <a:t>členy</a:t>
            </a:r>
            <a:r>
              <a:rPr lang="en-US" altLang="cs-CZ" u="none" dirty="0">
                <a:latin typeface="+mj-lt"/>
              </a:rPr>
              <a:t>) </a:t>
            </a:r>
            <a:r>
              <a:rPr lang="en-US" altLang="cs-CZ" u="none" dirty="0" err="1">
                <a:latin typeface="+mj-lt"/>
              </a:rPr>
              <a:t>komunity</a:t>
            </a:r>
            <a:br>
              <a:rPr lang="cs-CZ" altLang="cs-CZ" u="none" dirty="0">
                <a:latin typeface="+mj-lt"/>
              </a:rPr>
            </a:br>
            <a:br>
              <a:rPr lang="cs-CZ" altLang="cs-CZ" u="none" dirty="0">
                <a:latin typeface="+mj-lt"/>
              </a:rPr>
            </a:br>
            <a:endParaRPr lang="en-US" altLang="cs-CZ" u="none" dirty="0">
              <a:latin typeface="+mj-lt"/>
            </a:endParaRPr>
          </a:p>
          <a:p>
            <a:pPr>
              <a:spcBef>
                <a:spcPts val="2000"/>
              </a:spcBef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+mj-lt"/>
              </a:rPr>
              <a:t>Věřit</a:t>
            </a:r>
            <a:r>
              <a:rPr lang="en-US" altLang="cs-CZ" u="none" dirty="0">
                <a:latin typeface="+mj-lt"/>
              </a:rPr>
              <a:t>, </a:t>
            </a:r>
            <a:r>
              <a:rPr lang="en-US" altLang="cs-CZ" u="none" dirty="0" err="1">
                <a:latin typeface="+mj-lt"/>
              </a:rPr>
              <a:t>že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budování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komunity</a:t>
            </a:r>
            <a:r>
              <a:rPr lang="en-US" altLang="cs-CZ" u="none" dirty="0">
                <a:latin typeface="+mj-lt"/>
              </a:rPr>
              <a:t> je </a:t>
            </a:r>
            <a:r>
              <a:rPr lang="en-US" altLang="cs-CZ" u="none" dirty="0" err="1">
                <a:latin typeface="+mj-lt"/>
              </a:rPr>
              <a:t>důležité</a:t>
            </a:r>
            <a:r>
              <a:rPr lang="en-US" altLang="cs-CZ" u="none" dirty="0">
                <a:latin typeface="+mj-lt"/>
              </a:rPr>
              <a:t> pro </a:t>
            </a:r>
            <a:r>
              <a:rPr lang="en-US" altLang="cs-CZ" u="none" dirty="0" err="1">
                <a:latin typeface="+mj-lt"/>
              </a:rPr>
              <a:t>každého</a:t>
            </a:r>
            <a:endParaRPr lang="en-US" altLang="cs-CZ" u="none" dirty="0"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>
            <a:extLst>
              <a:ext uri="{FF2B5EF4-FFF2-40B4-BE49-F238E27FC236}">
                <a16:creationId xmlns:a16="http://schemas.microsoft.com/office/drawing/2014/main" id="{349BB2E1-48DC-4961-BD73-6F8B54B11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04800"/>
            <a:ext cx="80010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en-US" altLang="cs-CZ" sz="3200" b="1" u="none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Copperplate" charset="0"/>
              </a:rPr>
              <a:t>Přátelství</a:t>
            </a:r>
            <a:r>
              <a:rPr lang="en-US" altLang="cs-CZ" sz="3200" b="1" u="none" dirty="0">
                <a:effectLst>
                  <a:outerShdw blurRad="38100" dist="38100" dir="2700000" algn="tl">
                    <a:srgbClr val="FFFFFF"/>
                  </a:outerShdw>
                </a:effectLst>
                <a:latin typeface="Copperplate" charset="0"/>
              </a:rPr>
              <a:t> a </a:t>
            </a:r>
            <a:r>
              <a:rPr lang="en-US" altLang="cs-CZ" sz="3200" b="1" u="none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Copperplate" charset="0"/>
              </a:rPr>
              <a:t>vazby</a:t>
            </a:r>
            <a:r>
              <a:rPr lang="en-US" altLang="cs-CZ" sz="3200" b="1" u="none" dirty="0">
                <a:effectLst>
                  <a:outerShdw blurRad="38100" dist="38100" dir="2700000" algn="tl">
                    <a:srgbClr val="FFFFFF"/>
                  </a:outerShdw>
                </a:effectLst>
                <a:latin typeface="Copperplate" charset="0"/>
              </a:rPr>
              <a:t> s </a:t>
            </a:r>
            <a:r>
              <a:rPr lang="en-US" altLang="cs-CZ" sz="3200" b="1" u="none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Copperplate" charset="0"/>
              </a:rPr>
              <a:t>komunitou</a:t>
            </a:r>
            <a:endParaRPr lang="en-US" altLang="cs-CZ" sz="3200" b="1" u="none" dirty="0">
              <a:effectLst>
                <a:outerShdw blurRad="38100" dist="38100" dir="2700000" algn="tl">
                  <a:srgbClr val="FFFFFF"/>
                </a:outerShdw>
              </a:effectLst>
              <a:latin typeface="Copperplate" charset="0"/>
            </a:endParaRPr>
          </a:p>
        </p:txBody>
      </p:sp>
      <p:sp>
        <p:nvSpPr>
          <p:cNvPr id="33794" name="Text Box 2">
            <a:extLst>
              <a:ext uri="{FF2B5EF4-FFF2-40B4-BE49-F238E27FC236}">
                <a16:creationId xmlns:a16="http://schemas.microsoft.com/office/drawing/2014/main" id="{E18946F4-D9AD-4A46-88F0-B0CE38C1F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526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4963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ts val="1438"/>
              </a:spcBef>
              <a:buSzPct val="100000"/>
              <a:defRPr/>
            </a:pPr>
            <a:r>
              <a:rPr lang="en-US" altLang="cs-CZ" i="1" u="none" dirty="0" err="1">
                <a:latin typeface="Calibri" pitchFamily="32" charset="0"/>
              </a:rPr>
              <a:t>Máte</a:t>
            </a:r>
            <a:r>
              <a:rPr lang="en-US" altLang="cs-CZ" i="1" u="none" dirty="0">
                <a:latin typeface="Calibri" pitchFamily="32" charset="0"/>
              </a:rPr>
              <a:t>-li </a:t>
            </a:r>
            <a:r>
              <a:rPr lang="en-US" altLang="cs-CZ" i="1" u="none" dirty="0" err="1">
                <a:latin typeface="Calibri" pitchFamily="32" charset="0"/>
              </a:rPr>
              <a:t>zájem</a:t>
            </a:r>
            <a:r>
              <a:rPr lang="en-US" altLang="cs-CZ" i="1" u="none" dirty="0">
                <a:latin typeface="Calibri" pitchFamily="32" charset="0"/>
              </a:rPr>
              <a:t> o </a:t>
            </a:r>
            <a:r>
              <a:rPr lang="en-US" altLang="cs-CZ" i="1" u="none" dirty="0" err="1">
                <a:latin typeface="Calibri" pitchFamily="32" charset="0"/>
              </a:rPr>
              <a:t>další</a:t>
            </a:r>
            <a:r>
              <a:rPr lang="en-US" altLang="cs-CZ" i="1" u="none" dirty="0">
                <a:latin typeface="Calibri" pitchFamily="32" charset="0"/>
              </a:rPr>
              <a:t> </a:t>
            </a:r>
            <a:r>
              <a:rPr lang="en-US" altLang="cs-CZ" i="1" u="none" dirty="0" err="1">
                <a:latin typeface="Calibri" pitchFamily="32" charset="0"/>
              </a:rPr>
              <a:t>informace</a:t>
            </a:r>
            <a:r>
              <a:rPr lang="en-US" altLang="cs-CZ" i="1" u="none" dirty="0">
                <a:latin typeface="Calibri" pitchFamily="32" charset="0"/>
              </a:rPr>
              <a:t>, </a:t>
            </a:r>
            <a:r>
              <a:rPr lang="en-US" altLang="cs-CZ" i="1" u="none" dirty="0" err="1">
                <a:latin typeface="Calibri" pitchFamily="32" charset="0"/>
              </a:rPr>
              <a:t>kontaktujte</a:t>
            </a:r>
            <a:r>
              <a:rPr lang="en-US" altLang="cs-CZ" i="1" u="none" dirty="0">
                <a:latin typeface="Calibri" pitchFamily="32" charset="0"/>
              </a:rPr>
              <a:t> </a:t>
            </a:r>
            <a:r>
              <a:rPr lang="en-US" altLang="cs-CZ" i="1" u="none" dirty="0" err="1">
                <a:latin typeface="Calibri" pitchFamily="32" charset="0"/>
              </a:rPr>
              <a:t>mne</a:t>
            </a:r>
            <a:r>
              <a:rPr lang="en-US" altLang="cs-CZ" i="1" u="none" dirty="0">
                <a:latin typeface="Calibri" pitchFamily="32" charset="0"/>
              </a:rPr>
              <a:t> </a:t>
            </a:r>
            <a:r>
              <a:rPr lang="en-US" altLang="cs-CZ" i="1" u="none" dirty="0" err="1">
                <a:latin typeface="Calibri" pitchFamily="32" charset="0"/>
              </a:rPr>
              <a:t>prosím</a:t>
            </a:r>
            <a:r>
              <a:rPr lang="en-US" altLang="cs-CZ" i="1" u="none" dirty="0">
                <a:latin typeface="Calibri" pitchFamily="32" charset="0"/>
              </a:rPr>
              <a:t> </a:t>
            </a:r>
            <a:r>
              <a:rPr lang="en-US" altLang="cs-CZ" i="1" u="none" dirty="0" err="1">
                <a:latin typeface="Calibri" pitchFamily="32" charset="0"/>
              </a:rPr>
              <a:t>na</a:t>
            </a:r>
            <a:r>
              <a:rPr lang="en-US" altLang="cs-CZ" i="1" u="none" dirty="0">
                <a:latin typeface="Calibri" pitchFamily="32" charset="0"/>
              </a:rPr>
              <a:t>:</a:t>
            </a:r>
          </a:p>
          <a:p>
            <a:pPr algn="ctr" eaLnBrk="1" hangingPunct="1">
              <a:lnSpc>
                <a:spcPct val="70000"/>
              </a:lnSpc>
              <a:spcBef>
                <a:spcPts val="1438"/>
              </a:spcBef>
              <a:buSzPct val="100000"/>
              <a:defRPr/>
            </a:pPr>
            <a:r>
              <a:rPr lang="en-US" altLang="cs-CZ" u="none" dirty="0">
                <a:latin typeface="Calibri" pitchFamily="32" charset="0"/>
              </a:rPr>
              <a:t>Angela Novak Amado, Ph.D.</a:t>
            </a:r>
          </a:p>
          <a:p>
            <a:pPr algn="ctr" eaLnBrk="1" hangingPunct="1">
              <a:lnSpc>
                <a:spcPct val="70000"/>
              </a:lnSpc>
              <a:spcBef>
                <a:spcPts val="1438"/>
              </a:spcBef>
              <a:buSzPct val="100000"/>
              <a:defRPr/>
            </a:pPr>
            <a:r>
              <a:rPr lang="en-US" altLang="cs-CZ" u="none" dirty="0">
                <a:latin typeface="Calibri" pitchFamily="32" charset="0"/>
              </a:rPr>
              <a:t>Executive Director</a:t>
            </a:r>
          </a:p>
          <a:p>
            <a:pPr algn="ctr" eaLnBrk="1" hangingPunct="1">
              <a:lnSpc>
                <a:spcPct val="70000"/>
              </a:lnSpc>
              <a:spcBef>
                <a:spcPts val="1438"/>
              </a:spcBef>
              <a:buSzPct val="100000"/>
              <a:defRPr/>
            </a:pPr>
            <a:r>
              <a:rPr lang="en-US" altLang="cs-CZ" u="none" dirty="0">
                <a:latin typeface="Calibri" pitchFamily="32" charset="0"/>
              </a:rPr>
              <a:t>Human Services Research and Development Center</a:t>
            </a:r>
          </a:p>
          <a:p>
            <a:pPr algn="ctr" eaLnBrk="1" hangingPunct="1">
              <a:lnSpc>
                <a:spcPct val="70000"/>
              </a:lnSpc>
              <a:spcBef>
                <a:spcPts val="1438"/>
              </a:spcBef>
              <a:buSzPct val="100000"/>
              <a:defRPr/>
            </a:pPr>
            <a:r>
              <a:rPr lang="en-US" altLang="cs-CZ" u="none" dirty="0">
                <a:latin typeface="Calibri" pitchFamily="32" charset="0"/>
              </a:rPr>
              <a:t>1195 Juno Avenue</a:t>
            </a:r>
          </a:p>
          <a:p>
            <a:pPr algn="ctr" eaLnBrk="1" hangingPunct="1">
              <a:lnSpc>
                <a:spcPct val="70000"/>
              </a:lnSpc>
              <a:spcBef>
                <a:spcPts val="1438"/>
              </a:spcBef>
              <a:buSzPct val="100000"/>
              <a:defRPr/>
            </a:pPr>
            <a:r>
              <a:rPr lang="en-US" altLang="cs-CZ" u="none" dirty="0">
                <a:latin typeface="Calibri" pitchFamily="32" charset="0"/>
              </a:rPr>
              <a:t>St. Paul, MN 55116</a:t>
            </a:r>
          </a:p>
          <a:p>
            <a:pPr algn="ctr" eaLnBrk="1" hangingPunct="1">
              <a:lnSpc>
                <a:spcPct val="70000"/>
              </a:lnSpc>
              <a:spcBef>
                <a:spcPts val="1438"/>
              </a:spcBef>
              <a:buSzPct val="100000"/>
              <a:defRPr/>
            </a:pPr>
            <a:r>
              <a:rPr lang="en-US" altLang="cs-CZ" u="none" dirty="0">
                <a:latin typeface="Calibri" pitchFamily="32" charset="0"/>
              </a:rPr>
              <a:t>651-698-5565</a:t>
            </a:r>
          </a:p>
          <a:p>
            <a:pPr algn="ctr" eaLnBrk="1" hangingPunct="1">
              <a:lnSpc>
                <a:spcPct val="70000"/>
              </a:lnSpc>
              <a:spcBef>
                <a:spcPts val="1438"/>
              </a:spcBef>
              <a:buSzPct val="100000"/>
              <a:defRPr/>
            </a:pPr>
            <a:r>
              <a:rPr lang="en-US" altLang="cs-CZ" u="none" dirty="0">
                <a:solidFill>
                  <a:srgbClr val="CCCCFF"/>
                </a:solidFill>
                <a:latin typeface="Calibri" pitchFamily="32" charset="0"/>
                <a:hlinkClick r:id="rId3"/>
              </a:rPr>
              <a:t>amado003@umn.edu</a:t>
            </a:r>
          </a:p>
          <a:p>
            <a:pPr marL="341313" eaLnBrk="1" hangingPunct="1">
              <a:spcBef>
                <a:spcPts val="575"/>
              </a:spcBef>
              <a:buSzPct val="100000"/>
              <a:defRPr/>
            </a:pPr>
            <a:endParaRPr lang="en-US" altLang="cs-CZ" sz="2300" dirty="0">
              <a:solidFill>
                <a:srgbClr val="CCCCFF"/>
              </a:solidFill>
              <a:latin typeface="Calibri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>
            <a:extLst>
              <a:ext uri="{FF2B5EF4-FFF2-40B4-BE49-F238E27FC236}">
                <a16:creationId xmlns:a16="http://schemas.microsoft.com/office/drawing/2014/main" id="{2CE87A63-F2AD-403A-98FB-70809626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cs-CZ" b="1" u="none"/>
              <a:t>Zdroje</a:t>
            </a:r>
          </a:p>
        </p:txBody>
      </p:sp>
      <p:sp>
        <p:nvSpPr>
          <p:cNvPr id="34818" name="Text Box 2">
            <a:extLst>
              <a:ext uri="{FF2B5EF4-FFF2-40B4-BE49-F238E27FC236}">
                <a16:creationId xmlns:a16="http://schemas.microsoft.com/office/drawing/2014/main" id="{A0815FA9-C6CE-4B0B-A0C5-3C508BBE4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4963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marL="465137" indent="-457200" eaLnBrk="1" hangingPunct="1">
              <a:lnSpc>
                <a:spcPct val="90000"/>
              </a:lnSpc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altLang="cs-CZ" u="none" dirty="0" err="1">
                <a:latin typeface="+mj-lt"/>
              </a:rPr>
              <a:t>Manuál</a:t>
            </a:r>
            <a:r>
              <a:rPr lang="en-US" altLang="cs-CZ" u="none" dirty="0">
                <a:latin typeface="+mj-lt"/>
              </a:rPr>
              <a:t> pro </a:t>
            </a:r>
            <a:r>
              <a:rPr lang="en-US" altLang="cs-CZ" u="none" dirty="0" err="1">
                <a:latin typeface="+mj-lt"/>
              </a:rPr>
              <a:t>přátele</a:t>
            </a:r>
            <a:r>
              <a:rPr lang="en-US" altLang="cs-CZ" u="none" dirty="0">
                <a:latin typeface="+mj-lt"/>
              </a:rPr>
              <a:t>: </a:t>
            </a:r>
            <a:r>
              <a:rPr lang="en-US" altLang="cs-CZ" b="1" u="none" dirty="0">
                <a:solidFill>
                  <a:srgbClr val="00B0F0"/>
                </a:solidFill>
                <a:latin typeface="+mj-lt"/>
                <a:hlinkClick r:id="rId3"/>
              </a:rPr>
              <a:t>www.rtc.umn.edu/friends</a:t>
            </a:r>
            <a:r>
              <a:rPr lang="en-US" altLang="cs-CZ" b="1" u="none" dirty="0">
                <a:solidFill>
                  <a:srgbClr val="00B0F0"/>
                </a:solidFill>
                <a:latin typeface="+mj-lt"/>
              </a:rPr>
              <a:t> </a:t>
            </a:r>
            <a:endParaRPr lang="cs-CZ" altLang="cs-CZ" b="1" u="none" dirty="0">
              <a:solidFill>
                <a:srgbClr val="00B0F0"/>
              </a:solidFill>
              <a:latin typeface="+mj-lt"/>
            </a:endParaRPr>
          </a:p>
          <a:p>
            <a:pPr marL="465137" indent="-457200" eaLnBrk="1" hangingPunct="1">
              <a:lnSpc>
                <a:spcPct val="90000"/>
              </a:lnSpc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endParaRPr lang="en-US" altLang="cs-CZ" u="none" dirty="0">
              <a:latin typeface="+mj-lt"/>
            </a:endParaRPr>
          </a:p>
          <a:p>
            <a:pPr marL="465137" indent="-457200" eaLnBrk="1" hangingPunct="1">
              <a:lnSpc>
                <a:spcPct val="90000"/>
              </a:lnSpc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altLang="cs-CZ" u="none" dirty="0">
                <a:latin typeface="+mj-lt"/>
              </a:rPr>
              <a:t>Angela Novak Amado: Friendship and Community Connection</a:t>
            </a:r>
            <a:br>
              <a:rPr lang="cs-CZ" altLang="cs-CZ" u="none" dirty="0">
                <a:latin typeface="+mj-lt"/>
              </a:rPr>
            </a:br>
            <a:r>
              <a:rPr lang="en-US" altLang="cs-CZ" u="none" dirty="0">
                <a:latin typeface="+mj-lt"/>
              </a:rPr>
              <a:t>Between People with and without Developmental Disabilities</a:t>
            </a:r>
            <a:br>
              <a:rPr lang="cs-CZ" altLang="cs-CZ" u="none" dirty="0">
                <a:latin typeface="+mj-lt"/>
              </a:rPr>
            </a:br>
            <a:r>
              <a:rPr lang="en-US" altLang="cs-CZ" u="none" dirty="0">
                <a:latin typeface="+mj-lt"/>
              </a:rPr>
              <a:t>(</a:t>
            </a:r>
            <a:r>
              <a:rPr lang="en-US" altLang="cs-CZ" u="none" dirty="0" err="1">
                <a:latin typeface="+mj-lt"/>
              </a:rPr>
              <a:t>Přátelství</a:t>
            </a:r>
            <a:r>
              <a:rPr lang="en-US" altLang="cs-CZ" u="none" dirty="0">
                <a:latin typeface="+mj-lt"/>
              </a:rPr>
              <a:t> a </a:t>
            </a:r>
            <a:r>
              <a:rPr lang="en-US" altLang="cs-CZ" u="none" dirty="0" err="1">
                <a:latin typeface="+mj-lt"/>
              </a:rPr>
              <a:t>komunitní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vazby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mezi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lidmi</a:t>
            </a:r>
            <a:r>
              <a:rPr lang="en-US" altLang="cs-CZ" u="none" dirty="0">
                <a:latin typeface="+mj-lt"/>
              </a:rPr>
              <a:t> s </a:t>
            </a:r>
            <a:r>
              <a:rPr lang="en-US" altLang="cs-CZ" u="none" dirty="0" err="1">
                <a:latin typeface="+mj-lt"/>
              </a:rPr>
              <a:t>vývojovým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postižením</a:t>
            </a:r>
            <a:r>
              <a:rPr lang="en-US" altLang="cs-CZ" u="none" dirty="0">
                <a:latin typeface="+mj-lt"/>
              </a:rPr>
              <a:t> a bez </a:t>
            </a:r>
            <a:r>
              <a:rPr lang="en-US" altLang="cs-CZ" u="none" dirty="0" err="1">
                <a:latin typeface="+mj-lt"/>
              </a:rPr>
              <a:t>něj</a:t>
            </a:r>
            <a:r>
              <a:rPr lang="en-US" altLang="cs-CZ" u="none" dirty="0">
                <a:latin typeface="+mj-lt"/>
              </a:rPr>
              <a:t>): </a:t>
            </a:r>
            <a:r>
              <a:rPr lang="en-US" altLang="cs-CZ" b="1" u="none" dirty="0">
                <a:solidFill>
                  <a:srgbClr val="CCCCFF"/>
                </a:solidFill>
                <a:latin typeface="+mj-lt"/>
                <a:hlinkClick r:id="rId3"/>
              </a:rPr>
              <a:t>www.amazon.com</a:t>
            </a:r>
          </a:p>
          <a:p>
            <a:pPr marL="465138" indent="-457200" eaLnBrk="1" hangingPunct="1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endParaRPr lang="cs-CZ" altLang="cs-CZ" u="none" dirty="0">
              <a:latin typeface="+mj-lt"/>
            </a:endParaRPr>
          </a:p>
          <a:p>
            <a:pPr marL="465138" indent="-457200" eaLnBrk="1" hangingPunct="1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+mj-lt"/>
              <a:buAutoNum type="arabicPeriod"/>
              <a:tabLst>
                <a:tab pos="342900" algn="l"/>
                <a:tab pos="790575" algn="l"/>
                <a:tab pos="1239838" algn="l"/>
                <a:tab pos="1689100" algn="l"/>
                <a:tab pos="2332038" algn="l"/>
                <a:tab pos="260667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n-US" altLang="cs-CZ" u="none" dirty="0">
                <a:solidFill>
                  <a:srgbClr val="CCCCFF"/>
                </a:solidFill>
                <a:latin typeface="+mn-lt"/>
                <a:hlinkClick r:id="rId4"/>
              </a:rPr>
              <a:t>www.qualitymall.org</a:t>
            </a:r>
            <a:br>
              <a:rPr lang="cs-CZ" altLang="cs-CZ" u="none" dirty="0">
                <a:solidFill>
                  <a:srgbClr val="CCCCFF"/>
                </a:solidFill>
                <a:latin typeface="+mn-lt"/>
              </a:rPr>
            </a:br>
            <a:r>
              <a:rPr lang="en-US" altLang="cs-CZ" u="none" dirty="0">
                <a:latin typeface="+mn-lt"/>
              </a:rPr>
              <a:t>Departments:  Friendship and Social Inclusion </a:t>
            </a:r>
            <a:br>
              <a:rPr lang="cs-CZ" altLang="cs-CZ" u="none" dirty="0">
                <a:latin typeface="+mn-lt"/>
              </a:rPr>
            </a:br>
            <a:r>
              <a:rPr lang="cs-CZ" altLang="cs-CZ" u="none" dirty="0">
                <a:latin typeface="+mn-lt"/>
              </a:rPr>
              <a:t>				</a:t>
            </a:r>
            <a:r>
              <a:rPr lang="cs-CZ" altLang="cs-CZ" u="none" dirty="0">
                <a:latin typeface="+mj-lt"/>
              </a:rPr>
              <a:t>E</a:t>
            </a:r>
            <a:r>
              <a:rPr lang="en-US" altLang="cs-CZ" u="none" dirty="0" err="1">
                <a:latin typeface="+mj-lt"/>
              </a:rPr>
              <a:t>mpowering</a:t>
            </a:r>
            <a:r>
              <a:rPr lang="en-US" altLang="cs-CZ" u="none" dirty="0">
                <a:latin typeface="+mj-lt"/>
              </a:rPr>
              <a:t> Community Members for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SzPct val="100000"/>
              <a:defRPr/>
            </a:pPr>
            <a:r>
              <a:rPr lang="en-US" altLang="cs-CZ" u="none" dirty="0">
                <a:latin typeface="+mj-lt"/>
              </a:rPr>
              <a:t>                                  Inclusion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>
            <a:extLst>
              <a:ext uri="{FF2B5EF4-FFF2-40B4-BE49-F238E27FC236}">
                <a16:creationId xmlns:a16="http://schemas.microsoft.com/office/drawing/2014/main" id="{77CCBD64-4684-4491-9CE2-936CA9260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cs-CZ" altLang="cs-CZ" b="1" i="1" u="none" dirty="0"/>
              <a:t>ŠEST </a:t>
            </a:r>
            <a:r>
              <a:rPr lang="en-US" altLang="cs-CZ" b="1" i="1" u="none" dirty="0"/>
              <a:t>DŮVODŮ PROČ SE SNAŽIT NAVAZOVAT  VZTAHY</a:t>
            </a:r>
          </a:p>
        </p:txBody>
      </p:sp>
      <p:sp>
        <p:nvSpPr>
          <p:cNvPr id="6146" name="Text Box 2">
            <a:extLst>
              <a:ext uri="{FF2B5EF4-FFF2-40B4-BE49-F238E27FC236}">
                <a16:creationId xmlns:a16="http://schemas.microsoft.com/office/drawing/2014/main" id="{31079B76-1790-473D-87E4-C416A519C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88232"/>
            <a:ext cx="8867328" cy="4349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4963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marL="522287" indent="-514350">
              <a:spcBef>
                <a:spcPts val="800"/>
              </a:spcBef>
              <a:buSzPct val="100000"/>
              <a:buFont typeface="+mj-lt"/>
              <a:buAutoNum type="arabicPeriod"/>
              <a:defRPr/>
            </a:pPr>
            <a:r>
              <a:rPr lang="en-US" altLang="cs-CZ" sz="2800" u="none" dirty="0" err="1">
                <a:latin typeface="Calibri" pitchFamily="32" charset="0"/>
              </a:rPr>
              <a:t>Vztahy</a:t>
            </a:r>
            <a:r>
              <a:rPr lang="en-US" altLang="cs-CZ" sz="2800" u="none" dirty="0">
                <a:latin typeface="Calibri" pitchFamily="32" charset="0"/>
              </a:rPr>
              <a:t> </a:t>
            </a:r>
            <a:r>
              <a:rPr lang="en-US" altLang="cs-CZ" sz="2800" u="none" dirty="0" err="1">
                <a:latin typeface="Calibri" pitchFamily="32" charset="0"/>
              </a:rPr>
              <a:t>jsou</a:t>
            </a:r>
            <a:r>
              <a:rPr lang="en-US" altLang="cs-CZ" sz="2800" u="none" dirty="0">
                <a:latin typeface="Calibri" pitchFamily="32" charset="0"/>
              </a:rPr>
              <a:t> </a:t>
            </a:r>
            <a:r>
              <a:rPr lang="en-US" altLang="cs-CZ" sz="2800" u="none" dirty="0" err="1">
                <a:latin typeface="Calibri" pitchFamily="32" charset="0"/>
              </a:rPr>
              <a:t>důležité</a:t>
            </a:r>
            <a:r>
              <a:rPr lang="en-US" altLang="cs-CZ" sz="2800" u="none" dirty="0">
                <a:latin typeface="Calibri" pitchFamily="32" charset="0"/>
              </a:rPr>
              <a:t> pro </a:t>
            </a:r>
            <a:r>
              <a:rPr lang="en-US" altLang="cs-CZ" sz="2800" u="none" dirty="0" err="1">
                <a:latin typeface="Calibri" pitchFamily="32" charset="0"/>
              </a:rPr>
              <a:t>nás</a:t>
            </a:r>
            <a:r>
              <a:rPr lang="en-US" altLang="cs-CZ" sz="2800" u="none" dirty="0">
                <a:latin typeface="Calibri" pitchFamily="32" charset="0"/>
              </a:rPr>
              <a:t> pro </a:t>
            </a:r>
            <a:r>
              <a:rPr lang="en-US" altLang="cs-CZ" sz="2800" u="none" dirty="0" err="1">
                <a:latin typeface="Calibri" pitchFamily="32" charset="0"/>
              </a:rPr>
              <a:t>všechny</a:t>
            </a:r>
            <a:r>
              <a:rPr lang="en-US" altLang="cs-CZ" sz="2800" u="none" dirty="0">
                <a:latin typeface="Calibri" pitchFamily="32" charset="0"/>
              </a:rPr>
              <a:t> </a:t>
            </a:r>
          </a:p>
          <a:p>
            <a:pPr marL="522287" indent="-514350">
              <a:spcBef>
                <a:spcPts val="800"/>
              </a:spcBef>
              <a:buSzPct val="100000"/>
              <a:buFont typeface="+mj-lt"/>
              <a:buAutoNum type="arabicPeriod"/>
              <a:defRPr/>
            </a:pPr>
            <a:r>
              <a:rPr lang="en-US" altLang="cs-CZ" sz="2800" u="none" dirty="0" err="1">
                <a:latin typeface="Calibri" pitchFamily="32" charset="0"/>
              </a:rPr>
              <a:t>Lidé</a:t>
            </a:r>
            <a:r>
              <a:rPr lang="en-US" altLang="cs-CZ" sz="2800" u="none" dirty="0">
                <a:latin typeface="Calibri" pitchFamily="32" charset="0"/>
              </a:rPr>
              <a:t> s </a:t>
            </a:r>
            <a:r>
              <a:rPr lang="en-US" altLang="cs-CZ" sz="2800" u="none" dirty="0" err="1">
                <a:latin typeface="Calibri" pitchFamily="32" charset="0"/>
              </a:rPr>
              <a:t>postižením</a:t>
            </a:r>
            <a:r>
              <a:rPr lang="en-US" altLang="cs-CZ" sz="2800" u="none" dirty="0">
                <a:latin typeface="Calibri" pitchFamily="32" charset="0"/>
              </a:rPr>
              <a:t> </a:t>
            </a:r>
            <a:r>
              <a:rPr lang="en-US" altLang="cs-CZ" sz="2800" u="none" dirty="0" err="1">
                <a:latin typeface="Calibri" pitchFamily="32" charset="0"/>
              </a:rPr>
              <a:t>sami</a:t>
            </a:r>
            <a:r>
              <a:rPr lang="en-US" altLang="cs-CZ" sz="2800" u="none" dirty="0">
                <a:latin typeface="Calibri" pitchFamily="32" charset="0"/>
              </a:rPr>
              <a:t> </a:t>
            </a:r>
            <a:r>
              <a:rPr lang="en-US" altLang="cs-CZ" sz="2800" u="none" dirty="0" err="1">
                <a:latin typeface="Calibri" pitchFamily="32" charset="0"/>
              </a:rPr>
              <a:t>dávají</a:t>
            </a:r>
            <a:r>
              <a:rPr lang="en-US" altLang="cs-CZ" sz="2800" u="none" dirty="0">
                <a:latin typeface="Calibri" pitchFamily="32" charset="0"/>
              </a:rPr>
              <a:t> </a:t>
            </a:r>
            <a:r>
              <a:rPr lang="en-US" altLang="cs-CZ" sz="2800" u="none" dirty="0" err="1">
                <a:latin typeface="Calibri" pitchFamily="32" charset="0"/>
              </a:rPr>
              <a:t>najevo</a:t>
            </a:r>
            <a:r>
              <a:rPr lang="en-US" altLang="cs-CZ" sz="2800" u="none" dirty="0">
                <a:latin typeface="Calibri" pitchFamily="32" charset="0"/>
              </a:rPr>
              <a:t>, </a:t>
            </a:r>
            <a:r>
              <a:rPr lang="en-US" altLang="cs-CZ" sz="2800" u="none" dirty="0" err="1">
                <a:latin typeface="Calibri" pitchFamily="32" charset="0"/>
              </a:rPr>
              <a:t>že</a:t>
            </a:r>
            <a:r>
              <a:rPr lang="en-US" altLang="cs-CZ" sz="2800" u="none" dirty="0">
                <a:latin typeface="Calibri" pitchFamily="32" charset="0"/>
              </a:rPr>
              <a:t> </a:t>
            </a:r>
            <a:r>
              <a:rPr lang="cs-CZ" altLang="cs-CZ" sz="2800" u="none" dirty="0">
                <a:latin typeface="Calibri" pitchFamily="32" charset="0"/>
              </a:rPr>
              <a:t>  </a:t>
            </a:r>
            <a:r>
              <a:rPr lang="en-US" altLang="cs-CZ" sz="2800" u="none" dirty="0" err="1">
                <a:latin typeface="Calibri" pitchFamily="32" charset="0"/>
              </a:rPr>
              <a:t>přátelství</a:t>
            </a:r>
            <a:r>
              <a:rPr lang="en-US" altLang="cs-CZ" sz="2800" u="none" dirty="0">
                <a:latin typeface="Calibri" pitchFamily="32" charset="0"/>
              </a:rPr>
              <a:t> a </a:t>
            </a:r>
            <a:r>
              <a:rPr lang="en-US" altLang="cs-CZ" sz="2800" u="none" dirty="0" err="1">
                <a:latin typeface="Calibri" pitchFamily="32" charset="0"/>
              </a:rPr>
              <a:t>vztahy</a:t>
            </a:r>
            <a:r>
              <a:rPr lang="en-US" altLang="cs-CZ" sz="2800" u="none" dirty="0">
                <a:latin typeface="Calibri" pitchFamily="32" charset="0"/>
              </a:rPr>
              <a:t> </a:t>
            </a:r>
            <a:r>
              <a:rPr lang="en-US" altLang="cs-CZ" sz="2800" u="none" dirty="0" err="1">
                <a:latin typeface="Calibri" pitchFamily="32" charset="0"/>
              </a:rPr>
              <a:t>jsou</a:t>
            </a:r>
            <a:r>
              <a:rPr lang="en-US" altLang="cs-CZ" sz="2800" u="none" dirty="0">
                <a:latin typeface="Calibri" pitchFamily="32" charset="0"/>
              </a:rPr>
              <a:t> </a:t>
            </a:r>
            <a:r>
              <a:rPr lang="en-US" altLang="cs-CZ" sz="2800" u="none" dirty="0" err="1">
                <a:latin typeface="Calibri" pitchFamily="32" charset="0"/>
              </a:rPr>
              <a:t>důležité</a:t>
            </a:r>
            <a:endParaRPr lang="en-US" altLang="cs-CZ" sz="2800" u="none" dirty="0">
              <a:latin typeface="Calibri" pitchFamily="32" charset="0"/>
            </a:endParaRPr>
          </a:p>
          <a:p>
            <a:pPr marL="522287" indent="-514350">
              <a:spcBef>
                <a:spcPts val="800"/>
              </a:spcBef>
              <a:buSzPct val="100000"/>
              <a:buFont typeface="+mj-lt"/>
              <a:buAutoNum type="arabicPeriod"/>
              <a:defRPr/>
            </a:pPr>
            <a:r>
              <a:rPr lang="en-US" altLang="cs-CZ" sz="2800" u="none" dirty="0" err="1">
                <a:latin typeface="Calibri" pitchFamily="32" charset="0"/>
              </a:rPr>
              <a:t>Lidé</a:t>
            </a:r>
            <a:r>
              <a:rPr lang="en-US" altLang="cs-CZ" sz="2800" u="none" dirty="0">
                <a:latin typeface="Calibri" pitchFamily="32" charset="0"/>
              </a:rPr>
              <a:t> </a:t>
            </a:r>
            <a:r>
              <a:rPr lang="en-US" altLang="cs-CZ" sz="2800" u="none" dirty="0" err="1">
                <a:latin typeface="Calibri" pitchFamily="32" charset="0"/>
              </a:rPr>
              <a:t>mají</a:t>
            </a:r>
            <a:r>
              <a:rPr lang="en-US" altLang="cs-CZ" sz="2800" u="none" dirty="0">
                <a:latin typeface="Calibri" pitchFamily="32" charset="0"/>
              </a:rPr>
              <a:t> </a:t>
            </a:r>
            <a:r>
              <a:rPr lang="en-US" altLang="cs-CZ" sz="2800" u="none" dirty="0" err="1">
                <a:latin typeface="Calibri" pitchFamily="32" charset="0"/>
              </a:rPr>
              <a:t>ve</a:t>
            </a:r>
            <a:r>
              <a:rPr lang="en-US" altLang="cs-CZ" sz="2800" u="none" dirty="0">
                <a:latin typeface="Calibri" pitchFamily="32" charset="0"/>
              </a:rPr>
              <a:t> </a:t>
            </a:r>
            <a:r>
              <a:rPr lang="en-US" altLang="cs-CZ" sz="2800" u="none" dirty="0" err="1">
                <a:latin typeface="Calibri" pitchFamily="32" charset="0"/>
              </a:rPr>
              <a:t>skutečnosti</a:t>
            </a:r>
            <a:r>
              <a:rPr lang="en-US" altLang="cs-CZ" sz="2800" u="none" dirty="0">
                <a:latin typeface="Calibri" pitchFamily="32" charset="0"/>
              </a:rPr>
              <a:t> </a:t>
            </a:r>
            <a:r>
              <a:rPr lang="en-US" altLang="cs-CZ" sz="2800" u="none" dirty="0" err="1">
                <a:latin typeface="Calibri" pitchFamily="32" charset="0"/>
              </a:rPr>
              <a:t>jen</a:t>
            </a:r>
            <a:r>
              <a:rPr lang="en-US" altLang="cs-CZ" sz="2800" u="none" dirty="0">
                <a:latin typeface="Calibri" pitchFamily="32" charset="0"/>
              </a:rPr>
              <a:t> </a:t>
            </a:r>
            <a:r>
              <a:rPr lang="en-US" altLang="cs-CZ" sz="2800" u="none" dirty="0" err="1">
                <a:latin typeface="Calibri" pitchFamily="32" charset="0"/>
              </a:rPr>
              <a:t>velmi</a:t>
            </a:r>
            <a:r>
              <a:rPr lang="en-US" altLang="cs-CZ" sz="2800" u="none" dirty="0">
                <a:latin typeface="Calibri" pitchFamily="32" charset="0"/>
              </a:rPr>
              <a:t> </a:t>
            </a:r>
            <a:r>
              <a:rPr lang="en-US" altLang="cs-CZ" sz="2800" u="none" dirty="0" err="1">
                <a:latin typeface="Calibri" pitchFamily="32" charset="0"/>
              </a:rPr>
              <a:t>málo</a:t>
            </a:r>
            <a:r>
              <a:rPr lang="en-US" altLang="cs-CZ" sz="2800" u="none" dirty="0">
                <a:latin typeface="Calibri" pitchFamily="32" charset="0"/>
              </a:rPr>
              <a:t> </a:t>
            </a:r>
            <a:r>
              <a:rPr lang="en-US" altLang="cs-CZ" sz="2800" u="none" dirty="0" err="1">
                <a:latin typeface="Calibri" pitchFamily="32" charset="0"/>
              </a:rPr>
              <a:t>přátel</a:t>
            </a:r>
            <a:endParaRPr lang="en-US" altLang="cs-CZ" sz="2800" u="none" dirty="0">
              <a:latin typeface="Calibri" pitchFamily="32" charset="0"/>
            </a:endParaRPr>
          </a:p>
          <a:p>
            <a:pPr marL="522287" indent="-514350">
              <a:spcBef>
                <a:spcPts val="800"/>
              </a:spcBef>
              <a:buSzPct val="100000"/>
              <a:buFont typeface="+mj-lt"/>
              <a:buAutoNum type="arabicPeriod"/>
              <a:defRPr/>
            </a:pPr>
            <a:r>
              <a:rPr lang="en-US" altLang="cs-CZ" sz="2800" u="none" dirty="0" err="1">
                <a:latin typeface="Calibri" pitchFamily="32" charset="0"/>
              </a:rPr>
              <a:t>Zdraví</a:t>
            </a:r>
            <a:r>
              <a:rPr lang="en-US" altLang="cs-CZ" sz="2800" u="none" dirty="0">
                <a:latin typeface="Calibri" pitchFamily="32" charset="0"/>
              </a:rPr>
              <a:t> a </a:t>
            </a:r>
            <a:r>
              <a:rPr lang="en-US" altLang="cs-CZ" sz="2800" u="none" dirty="0" err="1">
                <a:latin typeface="Calibri" pitchFamily="32" charset="0"/>
              </a:rPr>
              <a:t>celková</a:t>
            </a:r>
            <a:r>
              <a:rPr lang="en-US" altLang="cs-CZ" sz="2800" u="none" dirty="0">
                <a:latin typeface="Calibri" pitchFamily="32" charset="0"/>
              </a:rPr>
              <a:t> </a:t>
            </a:r>
            <a:r>
              <a:rPr lang="en-US" altLang="cs-CZ" sz="2800" u="none" dirty="0" err="1">
                <a:latin typeface="Calibri" pitchFamily="32" charset="0"/>
              </a:rPr>
              <a:t>pohoda</a:t>
            </a:r>
            <a:endParaRPr lang="en-US" altLang="cs-CZ" sz="2800" u="none" dirty="0">
              <a:latin typeface="Calibri" pitchFamily="32" charset="0"/>
            </a:endParaRPr>
          </a:p>
          <a:p>
            <a:pPr marL="522288" indent="-514350">
              <a:spcBef>
                <a:spcPts val="800"/>
              </a:spcBef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en-US" altLang="cs-CZ" sz="2800" u="none" dirty="0" err="1">
                <a:latin typeface="Calibri" pitchFamily="32" charset="0"/>
              </a:rPr>
              <a:t>Když</a:t>
            </a:r>
            <a:r>
              <a:rPr lang="en-US" altLang="cs-CZ" sz="2800" u="none" dirty="0">
                <a:latin typeface="Calibri" pitchFamily="32" charset="0"/>
              </a:rPr>
              <a:t> se </a:t>
            </a:r>
            <a:r>
              <a:rPr lang="en-US" altLang="cs-CZ" sz="2800" u="none" dirty="0" err="1">
                <a:latin typeface="Calibri" pitchFamily="32" charset="0"/>
              </a:rPr>
              <a:t>vztahům</a:t>
            </a:r>
            <a:r>
              <a:rPr lang="en-US" altLang="cs-CZ" sz="2800" u="none" dirty="0">
                <a:latin typeface="Calibri" pitchFamily="32" charset="0"/>
              </a:rPr>
              <a:t> </a:t>
            </a:r>
            <a:r>
              <a:rPr lang="en-US" altLang="cs-CZ" sz="2800" u="none" dirty="0" err="1">
                <a:latin typeface="Calibri" pitchFamily="32" charset="0"/>
              </a:rPr>
              <a:t>napomáhá</a:t>
            </a:r>
            <a:r>
              <a:rPr lang="en-US" altLang="cs-CZ" sz="2800" u="none" dirty="0">
                <a:latin typeface="Calibri" pitchFamily="32" charset="0"/>
              </a:rPr>
              <a:t>, </a:t>
            </a:r>
            <a:r>
              <a:rPr lang="en-US" altLang="cs-CZ" sz="2800" u="none" dirty="0" err="1">
                <a:latin typeface="Calibri" pitchFamily="32" charset="0"/>
              </a:rPr>
              <a:t>lidé</a:t>
            </a:r>
            <a:r>
              <a:rPr lang="en-US" altLang="cs-CZ" sz="2800" u="none" dirty="0">
                <a:latin typeface="Calibri" pitchFamily="32" charset="0"/>
              </a:rPr>
              <a:t> se </a:t>
            </a:r>
            <a:r>
              <a:rPr lang="en-US" altLang="cs-CZ" sz="2800" u="none" dirty="0" err="1">
                <a:latin typeface="Calibri" pitchFamily="32" charset="0"/>
              </a:rPr>
              <a:t>mění</a:t>
            </a:r>
            <a:endParaRPr lang="en-US" altLang="cs-CZ" sz="2800" u="none" dirty="0">
              <a:latin typeface="Calibri" pitchFamily="32" charset="0"/>
            </a:endParaRPr>
          </a:p>
          <a:p>
            <a:pPr marL="522288" indent="-514350">
              <a:spcBef>
                <a:spcPts val="800"/>
              </a:spcBef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en-US" altLang="cs-CZ" sz="2800" u="none" dirty="0" err="1">
                <a:latin typeface="Calibri" pitchFamily="32" charset="0"/>
              </a:rPr>
              <a:t>Dát</a:t>
            </a:r>
            <a:r>
              <a:rPr lang="en-US" altLang="cs-CZ" sz="2800" u="none" dirty="0">
                <a:latin typeface="Calibri" pitchFamily="32" charset="0"/>
              </a:rPr>
              <a:t> </a:t>
            </a:r>
            <a:r>
              <a:rPr lang="en-US" altLang="cs-CZ" sz="2800" u="none" dirty="0" err="1">
                <a:latin typeface="Calibri" pitchFamily="32" charset="0"/>
              </a:rPr>
              <a:t>členům</a:t>
            </a:r>
            <a:r>
              <a:rPr lang="en-US" altLang="cs-CZ" sz="2800" u="none" dirty="0">
                <a:latin typeface="Calibri" pitchFamily="32" charset="0"/>
              </a:rPr>
              <a:t> </a:t>
            </a:r>
            <a:r>
              <a:rPr lang="en-US" altLang="cs-CZ" sz="2800" u="none" dirty="0" err="1">
                <a:latin typeface="Calibri" pitchFamily="32" charset="0"/>
              </a:rPr>
              <a:t>komunity</a:t>
            </a:r>
            <a:r>
              <a:rPr lang="en-US" altLang="cs-CZ" sz="2800" u="none" dirty="0">
                <a:latin typeface="Calibri" pitchFamily="32" charset="0"/>
              </a:rPr>
              <a:t> </a:t>
            </a:r>
            <a:r>
              <a:rPr lang="en-US" altLang="cs-CZ" sz="2800" u="none" dirty="0" err="1">
                <a:latin typeface="Calibri" pitchFamily="32" charset="0"/>
              </a:rPr>
              <a:t>možnost</a:t>
            </a:r>
            <a:r>
              <a:rPr lang="en-US" altLang="cs-CZ" sz="2800" u="none" dirty="0">
                <a:latin typeface="Calibri" pitchFamily="32" charset="0"/>
              </a:rPr>
              <a:t>,  aby do </a:t>
            </a:r>
            <a:r>
              <a:rPr lang="en-US" altLang="cs-CZ" sz="2800" u="none" dirty="0" err="1">
                <a:latin typeface="Calibri" pitchFamily="32" charset="0"/>
              </a:rPr>
              <a:t>ní</a:t>
            </a:r>
            <a:r>
              <a:rPr lang="en-US" altLang="cs-CZ" sz="2800" u="none" dirty="0">
                <a:latin typeface="Calibri" pitchFamily="32" charset="0"/>
              </a:rPr>
              <a:t> </a:t>
            </a:r>
            <a:r>
              <a:rPr lang="en-US" altLang="cs-CZ" sz="2800" u="none" dirty="0" err="1">
                <a:latin typeface="Calibri" pitchFamily="32" charset="0"/>
              </a:rPr>
              <a:t>vnášeli</a:t>
            </a:r>
            <a:r>
              <a:rPr lang="en-US" altLang="cs-CZ" sz="2800" u="none" dirty="0">
                <a:latin typeface="Calibri" pitchFamily="32" charset="0"/>
              </a:rPr>
              <a:t> </a:t>
            </a:r>
            <a:r>
              <a:rPr lang="en-US" altLang="cs-CZ" sz="2800" u="none" dirty="0" err="1">
                <a:latin typeface="Calibri" pitchFamily="32" charset="0"/>
              </a:rPr>
              <a:t>svůj</a:t>
            </a:r>
            <a:r>
              <a:rPr lang="en-US" altLang="cs-CZ" sz="2800" u="none" dirty="0">
                <a:latin typeface="Calibri" pitchFamily="32" charset="0"/>
              </a:rPr>
              <a:t> </a:t>
            </a:r>
            <a:r>
              <a:rPr lang="en-US" altLang="cs-CZ" sz="2800" u="none" dirty="0" err="1">
                <a:latin typeface="Calibri" pitchFamily="32" charset="0"/>
              </a:rPr>
              <a:t>přínos</a:t>
            </a:r>
            <a:r>
              <a:rPr lang="en-US" altLang="cs-CZ" sz="2800" u="none" dirty="0">
                <a:latin typeface="Calibri" pitchFamily="32" charset="0"/>
              </a:rPr>
              <a:t> </a:t>
            </a:r>
            <a:r>
              <a:rPr lang="en-US" altLang="cs-CZ" sz="2800" u="none" dirty="0" err="1">
                <a:latin typeface="Calibri" pitchFamily="32" charset="0"/>
              </a:rPr>
              <a:t>další</a:t>
            </a:r>
            <a:r>
              <a:rPr lang="en-US" altLang="cs-CZ" sz="2800" u="none" dirty="0">
                <a:latin typeface="Calibri" pitchFamily="32" charset="0"/>
              </a:rPr>
              <a:t> </a:t>
            </a:r>
            <a:r>
              <a:rPr lang="en-US" altLang="cs-CZ" sz="2800" u="none" dirty="0" err="1">
                <a:latin typeface="Calibri" pitchFamily="32" charset="0"/>
              </a:rPr>
              <a:t>lidé</a:t>
            </a:r>
            <a:endParaRPr lang="en-US" altLang="cs-CZ" sz="2800" u="none" dirty="0">
              <a:latin typeface="Calibri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">
            <a:extLst>
              <a:ext uri="{FF2B5EF4-FFF2-40B4-BE49-F238E27FC236}">
                <a16:creationId xmlns:a16="http://schemas.microsoft.com/office/drawing/2014/main" id="{0AFECDB5-8397-4FEA-A921-15DDABD8D9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898525"/>
            <a:ext cx="6265863" cy="5699125"/>
          </a:xfrm>
          <a:prstGeom prst="rect">
            <a:avLst/>
          </a:prstGeom>
          <a:solidFill>
            <a:srgbClr val="C0504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1" name="Text Box 2">
            <a:extLst>
              <a:ext uri="{FF2B5EF4-FFF2-40B4-BE49-F238E27FC236}">
                <a16:creationId xmlns:a16="http://schemas.microsoft.com/office/drawing/2014/main" id="{8E8C5A30-A875-4CD8-8001-0D8B27C49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73050"/>
            <a:ext cx="7315200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2500"/>
              </a:spcBef>
              <a:buClrTx/>
              <a:buFontTx/>
              <a:buNone/>
            </a:pPr>
            <a:r>
              <a:rPr lang="en-US" altLang="cs-CZ" b="1" u="none">
                <a:cs typeface="Calibri" panose="020F0502020204030204" pitchFamily="34" charset="0"/>
              </a:rPr>
              <a:t>MAPA  VZTAHŮ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0F2CA89C-E7D7-4241-9120-AACC9BA36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625" y="369888"/>
            <a:ext cx="9144000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50000"/>
              </a:lnSpc>
              <a:spcBef>
                <a:spcPts val="2500"/>
              </a:spcBef>
              <a:buClrTx/>
              <a:buFontTx/>
              <a:buNone/>
            </a:pPr>
            <a:r>
              <a:rPr lang="en-US" altLang="cs-CZ" b="1" u="none">
                <a:cs typeface="Calibri" panose="020F0502020204030204" pitchFamily="34" charset="0"/>
              </a:rPr>
              <a:t>PŘÍLEŽITOSTI</a:t>
            </a:r>
            <a:r>
              <a:rPr lang="cs-CZ" altLang="cs-CZ" b="1" u="none">
                <a:cs typeface="Calibri" panose="020F0502020204030204" pitchFamily="34" charset="0"/>
              </a:rPr>
              <a:t> </a:t>
            </a:r>
            <a:r>
              <a:rPr lang="en-US" altLang="cs-CZ" b="1" u="none">
                <a:cs typeface="Calibri" panose="020F0502020204030204" pitchFamily="34" charset="0"/>
              </a:rPr>
              <a:t>PRO NAVAZOVÁNÍ VZTAHŮ</a:t>
            </a:r>
          </a:p>
        </p:txBody>
      </p:sp>
      <p:sp>
        <p:nvSpPr>
          <p:cNvPr id="8194" name="Text Box 2">
            <a:extLst>
              <a:ext uri="{FF2B5EF4-FFF2-40B4-BE49-F238E27FC236}">
                <a16:creationId xmlns:a16="http://schemas.microsoft.com/office/drawing/2014/main" id="{13F096A3-79CA-4CD1-AE87-9736C6CA9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625" y="969962"/>
            <a:ext cx="8305800" cy="5503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>
              <a:spcBef>
                <a:spcPts val="1500"/>
              </a:spcBef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en-US" altLang="cs-CZ" u="none" dirty="0">
                <a:latin typeface="Calibri" panose="020F0502020204030204" pitchFamily="34" charset="0"/>
                <a:cs typeface="Calibri" panose="020F0502020204030204" pitchFamily="34" charset="0"/>
              </a:rPr>
              <a:t>STEJNÍ LIDÉ </a:t>
            </a:r>
            <a:br>
              <a:rPr lang="cs-CZ" altLang="cs-CZ" u="none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cs-CZ" u="none" dirty="0">
                <a:latin typeface="Calibri" panose="020F0502020204030204" pitchFamily="34" charset="0"/>
                <a:cs typeface="Calibri" panose="020F0502020204030204" pitchFamily="34" charset="0"/>
              </a:rPr>
              <a:t>STEJNÁ MÍSTA</a:t>
            </a:r>
            <a:br>
              <a:rPr lang="cs-CZ" altLang="cs-CZ" u="none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cs-CZ" u="none" dirty="0">
                <a:latin typeface="Calibri" panose="020F0502020204030204" pitchFamily="34" charset="0"/>
                <a:cs typeface="Calibri" panose="020F0502020204030204" pitchFamily="34" charset="0"/>
              </a:rPr>
              <a:t>BĚHEM URČITÉ DOBY</a:t>
            </a:r>
            <a:br>
              <a:rPr lang="cs-CZ" altLang="cs-CZ" u="none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cs-CZ" u="none" dirty="0"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</a:p>
          <a:p>
            <a:pPr>
              <a:spcBef>
                <a:spcPts val="1500"/>
              </a:spcBef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en-US" altLang="cs-CZ" b="1" u="none" dirty="0">
                <a:latin typeface="Calibri" panose="020F0502020204030204" pitchFamily="34" charset="0"/>
                <a:cs typeface="Calibri" panose="020F0502020204030204" pitchFamily="34" charset="0"/>
              </a:rPr>
              <a:t>URČITÝ ZÁKLAD PRO NAVÁZÁNÍ KONTAKTU A KOMUNIKACI</a:t>
            </a:r>
            <a:br>
              <a:rPr lang="cs-CZ" altLang="cs-CZ" b="1" u="none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altLang="cs-CZ" b="1" u="none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altLang="cs-CZ" b="1" u="none" dirty="0">
                <a:latin typeface="Calibri" panose="020F0502020204030204" pitchFamily="34" charset="0"/>
                <a:cs typeface="Calibri" panose="020F0502020204030204" pitchFamily="34" charset="0"/>
              </a:rPr>
              <a:t>DĚLAT NĚCO SPOLEČNĚ A TAK SE POZNAT</a:t>
            </a:r>
            <a:r>
              <a:rPr lang="cs-CZ" altLang="cs-CZ" b="1" u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altLang="cs-CZ" b="1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449263">
              <a:spcBef>
                <a:spcPts val="1500"/>
              </a:spcBef>
              <a:buSzPct val="100000"/>
              <a:defRPr/>
            </a:pPr>
            <a:endParaRPr lang="cs-CZ" altLang="cs-CZ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449263">
              <a:spcBef>
                <a:spcPts val="1500"/>
              </a:spcBef>
              <a:buSzPct val="100000"/>
              <a:defRPr/>
            </a:pPr>
            <a:r>
              <a:rPr lang="en-US" altLang="cs-CZ" u="none" dirty="0">
                <a:latin typeface="Calibri" panose="020F0502020204030204" pitchFamily="34" charset="0"/>
                <a:cs typeface="Calibri" panose="020F0502020204030204" pitchFamily="34" charset="0"/>
              </a:rPr>
              <a:t>PŘÍLEŽITOSTI K TOMU, ABY LIDÉ:</a:t>
            </a:r>
          </a:p>
          <a:p>
            <a:pPr indent="-449263">
              <a:spcBef>
                <a:spcPts val="1500"/>
              </a:spcBef>
              <a:buSzPct val="100000"/>
              <a:defRPr/>
            </a:pPr>
            <a:r>
              <a:rPr lang="en-US" altLang="cs-CZ" u="none" dirty="0">
                <a:latin typeface="Calibri" panose="020F0502020204030204" pitchFamily="34" charset="0"/>
                <a:cs typeface="Calibri" panose="020F0502020204030204" pitchFamily="34" charset="0"/>
              </a:rPr>
              <a:t>   		MĚLI SPOLEČNÉ ZÁJMY</a:t>
            </a:r>
          </a:p>
          <a:p>
            <a:pPr indent="-449263">
              <a:spcBef>
                <a:spcPts val="1500"/>
              </a:spcBef>
              <a:buSzPct val="100000"/>
              <a:defRPr/>
            </a:pPr>
            <a:r>
              <a:rPr lang="en-US" altLang="cs-CZ" u="none" dirty="0">
                <a:latin typeface="Calibri" panose="020F0502020204030204" pitchFamily="34" charset="0"/>
                <a:cs typeface="Calibri" panose="020F0502020204030204" pitchFamily="34" charset="0"/>
              </a:rPr>
              <a:t>		PŘISPÍVALI</a:t>
            </a:r>
            <a:r>
              <a:rPr lang="cs-CZ" altLang="cs-CZ" u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altLang="cs-CZ" u="none" dirty="0">
                <a:latin typeface="+mj-lt"/>
              </a:rPr>
              <a:t>BYLO PŘISPÍVÁNO</a:t>
            </a:r>
          </a:p>
          <a:p>
            <a:pPr indent="-449263">
              <a:spcBef>
                <a:spcPts val="1500"/>
              </a:spcBef>
              <a:buSzPct val="100000"/>
              <a:defRPr/>
            </a:pPr>
            <a:r>
              <a:rPr lang="en-US" altLang="cs-CZ" dirty="0"/>
              <a:t>            </a:t>
            </a:r>
          </a:p>
        </p:txBody>
      </p:sp>
      <p:sp>
        <p:nvSpPr>
          <p:cNvPr id="14340" name="Oval 3">
            <a:extLst>
              <a:ext uri="{FF2B5EF4-FFF2-40B4-BE49-F238E27FC236}">
                <a16:creationId xmlns:a16="http://schemas.microsoft.com/office/drawing/2014/main" id="{B24C78E7-4760-4904-9B5A-A97C103B2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7400" y="4116288"/>
            <a:ext cx="1905000" cy="1905000"/>
          </a:xfrm>
          <a:prstGeom prst="ellipse">
            <a:avLst/>
          </a:prstGeom>
          <a:noFill/>
          <a:ln w="7632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cxnSp>
        <p:nvCxnSpPr>
          <p:cNvPr id="14341" name="AutoShape 4">
            <a:extLst>
              <a:ext uri="{FF2B5EF4-FFF2-40B4-BE49-F238E27FC236}">
                <a16:creationId xmlns:a16="http://schemas.microsoft.com/office/drawing/2014/main" id="{6B546DD8-A165-43F4-B31C-C58B6C0CB2E5}"/>
              </a:ext>
            </a:extLst>
          </p:cNvPr>
          <p:cNvCxnSpPr>
            <a:cxnSpLocks noChangeShapeType="1"/>
            <a:stCxn id="14340" idx="3"/>
            <a:endCxn id="14340" idx="3"/>
          </p:cNvCxnSpPr>
          <p:nvPr/>
        </p:nvCxnSpPr>
        <p:spPr bwMode="auto">
          <a:xfrm>
            <a:off x="6546381" y="5742307"/>
            <a:ext cx="0" cy="0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342" name="AutoShape 5">
            <a:extLst>
              <a:ext uri="{FF2B5EF4-FFF2-40B4-BE49-F238E27FC236}">
                <a16:creationId xmlns:a16="http://schemas.microsoft.com/office/drawing/2014/main" id="{3CFF0DB1-9185-4A9D-BE44-42CF01486348}"/>
              </a:ext>
            </a:extLst>
          </p:cNvPr>
          <p:cNvCxnSpPr>
            <a:cxnSpLocks noChangeShapeType="1"/>
            <a:stCxn id="14340" idx="7"/>
            <a:endCxn id="14340" idx="3"/>
          </p:cNvCxnSpPr>
          <p:nvPr/>
        </p:nvCxnSpPr>
        <p:spPr bwMode="auto">
          <a:xfrm flipH="1">
            <a:off x="6546381" y="4395269"/>
            <a:ext cx="1347038" cy="1347038"/>
          </a:xfrm>
          <a:prstGeom prst="straightConnector1">
            <a:avLst/>
          </a:prstGeom>
          <a:noFill/>
          <a:ln w="7632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4343" name="Text Box 6">
            <a:extLst>
              <a:ext uri="{FF2B5EF4-FFF2-40B4-BE49-F238E27FC236}">
                <a16:creationId xmlns:a16="http://schemas.microsoft.com/office/drawing/2014/main" id="{9116AEFC-7DF6-4F6E-9F3A-CDC471DE6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1416" y="4792191"/>
            <a:ext cx="1905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000"/>
              </a:spcBef>
              <a:buClrTx/>
              <a:buFontTx/>
              <a:buNone/>
            </a:pPr>
            <a:r>
              <a:rPr lang="en-US" altLang="cs-CZ" b="1" dirty="0" err="1">
                <a:latin typeface="Arial" panose="020B0604020202020204" pitchFamily="34" charset="0"/>
              </a:rPr>
              <a:t>Aktivita</a:t>
            </a:r>
            <a:endParaRPr lang="en-US" altLang="cs-CZ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>
            <a:extLst>
              <a:ext uri="{FF2B5EF4-FFF2-40B4-BE49-F238E27FC236}">
                <a16:creationId xmlns:a16="http://schemas.microsoft.com/office/drawing/2014/main" id="{5142CBCA-CF67-426F-A862-E0C70D8C9B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613" y="24288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cs-CZ" b="1" u="none"/>
              <a:t>ZMĚNIT</a:t>
            </a:r>
            <a:r>
              <a:rPr lang="en-US" altLang="cs-CZ" sz="4400" b="1" u="none"/>
              <a:t> </a:t>
            </a:r>
            <a:r>
              <a:rPr lang="en-US" altLang="cs-CZ" b="1" u="none"/>
              <a:t>NAŠE MYŠLENÍ</a:t>
            </a:r>
          </a:p>
        </p:txBody>
      </p:sp>
      <p:sp>
        <p:nvSpPr>
          <p:cNvPr id="9218" name="Text Box 2">
            <a:extLst>
              <a:ext uri="{FF2B5EF4-FFF2-40B4-BE49-F238E27FC236}">
                <a16:creationId xmlns:a16="http://schemas.microsoft.com/office/drawing/2014/main" id="{F1FDCDA8-C092-4B32-940D-62220A623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613" y="1635125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4963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>
              <a:spcBef>
                <a:spcPts val="800"/>
              </a:spcBef>
              <a:buSzPct val="100000"/>
              <a:defRPr/>
            </a:pPr>
            <a:r>
              <a:rPr lang="en-US" altLang="cs-CZ" u="none" dirty="0">
                <a:latin typeface="Calibri" pitchFamily="32" charset="0"/>
              </a:rPr>
              <a:t>Od </a:t>
            </a:r>
            <a:r>
              <a:rPr lang="en-US" altLang="cs-CZ" b="1" i="1" u="none" dirty="0">
                <a:latin typeface="Calibri" pitchFamily="32" charset="0"/>
              </a:rPr>
              <a:t>”</a:t>
            </a:r>
            <a:r>
              <a:rPr lang="en-US" altLang="cs-CZ" b="1" i="1" u="none" dirty="0" err="1">
                <a:latin typeface="Calibri" pitchFamily="32" charset="0"/>
              </a:rPr>
              <a:t>aktivit</a:t>
            </a:r>
            <a:r>
              <a:rPr lang="en-US" altLang="cs-CZ" u="none" dirty="0" err="1">
                <a:latin typeface="Calibri" pitchFamily="32" charset="0"/>
              </a:rPr>
              <a:t>”k</a:t>
            </a:r>
            <a:r>
              <a:rPr lang="en-US" altLang="cs-CZ" u="none" dirty="0">
                <a:latin typeface="Calibri" pitchFamily="32" charset="0"/>
              </a:rPr>
              <a:t> </a:t>
            </a:r>
            <a:r>
              <a:rPr lang="en-US" altLang="cs-CZ" u="none" dirty="0" err="1">
                <a:latin typeface="Calibri" pitchFamily="32" charset="0"/>
              </a:rPr>
              <a:t>otázce</a:t>
            </a:r>
            <a:r>
              <a:rPr lang="en-US" altLang="cs-CZ" u="none" dirty="0">
                <a:latin typeface="Calibri" pitchFamily="32" charset="0"/>
              </a:rPr>
              <a:t>:</a:t>
            </a:r>
          </a:p>
          <a:p>
            <a:pPr marL="341313">
              <a:spcBef>
                <a:spcPts val="800"/>
              </a:spcBef>
              <a:buSzPct val="100000"/>
              <a:defRPr/>
            </a:pPr>
            <a:endParaRPr lang="en-US" altLang="cs-CZ" u="none" dirty="0">
              <a:latin typeface="Calibri" pitchFamily="32" charset="0"/>
            </a:endParaRPr>
          </a:p>
          <a:p>
            <a:pPr>
              <a:spcBef>
                <a:spcPts val="800"/>
              </a:spcBef>
              <a:buSzPct val="100000"/>
              <a:defRPr/>
            </a:pPr>
            <a:r>
              <a:rPr lang="en-US" altLang="cs-CZ" b="1" i="1" u="none" dirty="0">
                <a:latin typeface="Calibri" pitchFamily="32" charset="0"/>
              </a:rPr>
              <a:t>“S </a:t>
            </a:r>
            <a:r>
              <a:rPr lang="en-US" altLang="cs-CZ" b="1" i="1" u="none" dirty="0" err="1">
                <a:latin typeface="Calibri" pitchFamily="32" charset="0"/>
              </a:rPr>
              <a:t>kým</a:t>
            </a:r>
            <a:r>
              <a:rPr lang="en-US" altLang="cs-CZ" b="1" i="1" u="none" dirty="0">
                <a:latin typeface="Calibri" pitchFamily="32" charset="0"/>
              </a:rPr>
              <a:t> se tam </a:t>
            </a:r>
            <a:r>
              <a:rPr lang="en-US" altLang="cs-CZ" b="1" i="1" u="none" dirty="0" err="1">
                <a:latin typeface="Calibri" pitchFamily="32" charset="0"/>
              </a:rPr>
              <a:t>daná</a:t>
            </a:r>
            <a:r>
              <a:rPr lang="en-US" altLang="cs-CZ" b="1" i="1" u="none" dirty="0">
                <a:latin typeface="Calibri" pitchFamily="32" charset="0"/>
              </a:rPr>
              <a:t> </a:t>
            </a:r>
            <a:r>
              <a:rPr lang="en-US" altLang="cs-CZ" b="1" i="1" u="none" dirty="0" err="1">
                <a:latin typeface="Calibri" pitchFamily="32" charset="0"/>
              </a:rPr>
              <a:t>osoba</a:t>
            </a:r>
            <a:r>
              <a:rPr lang="en-US" altLang="cs-CZ" b="1" i="1" u="none" dirty="0">
                <a:latin typeface="Calibri" pitchFamily="32" charset="0"/>
              </a:rPr>
              <a:t> </a:t>
            </a:r>
            <a:r>
              <a:rPr lang="en-US" altLang="cs-CZ" b="1" i="1" u="none" dirty="0" err="1">
                <a:latin typeface="Calibri" pitchFamily="32" charset="0"/>
              </a:rPr>
              <a:t>seznámí</a:t>
            </a:r>
            <a:r>
              <a:rPr lang="en-US" altLang="cs-CZ" b="1" i="1" u="none" dirty="0">
                <a:latin typeface="Calibri" pitchFamily="32" charset="0"/>
              </a:rPr>
              <a:t> (</a:t>
            </a:r>
            <a:r>
              <a:rPr lang="en-US" altLang="cs-CZ" b="1" i="1" u="none" dirty="0" err="1">
                <a:latin typeface="Calibri" pitchFamily="32" charset="0"/>
              </a:rPr>
              <a:t>koho</a:t>
            </a:r>
            <a:r>
              <a:rPr lang="en-US" altLang="cs-CZ" b="1" i="1" u="none" dirty="0">
                <a:latin typeface="Calibri" pitchFamily="32" charset="0"/>
              </a:rPr>
              <a:t> tam </a:t>
            </a:r>
            <a:r>
              <a:rPr lang="en-US" altLang="cs-CZ" b="1" i="1" u="none" dirty="0" err="1">
                <a:latin typeface="Calibri" pitchFamily="32" charset="0"/>
              </a:rPr>
              <a:t>pozná</a:t>
            </a:r>
            <a:r>
              <a:rPr lang="en-US" altLang="cs-CZ" b="1" i="1" u="none" dirty="0">
                <a:latin typeface="Calibri" pitchFamily="32" charset="0"/>
              </a:rPr>
              <a:t>)?”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>
            <a:extLst>
              <a:ext uri="{FF2B5EF4-FFF2-40B4-BE49-F238E27FC236}">
                <a16:creationId xmlns:a16="http://schemas.microsoft.com/office/drawing/2014/main" id="{030406DF-6CD3-4601-9D8C-555E8EFEB5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"/>
            <a:ext cx="7924800" cy="152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2500"/>
              </a:spcBef>
              <a:buClrTx/>
              <a:buFontTx/>
              <a:buNone/>
            </a:pPr>
            <a:r>
              <a:rPr lang="en-US" altLang="cs-CZ" b="1" u="none">
                <a:cs typeface="Calibri" panose="020F0502020204030204" pitchFamily="34" charset="0"/>
              </a:rPr>
              <a:t>ZÁJMY</a:t>
            </a:r>
          </a:p>
          <a:p>
            <a:pPr algn="ctr">
              <a:spcBef>
                <a:spcPts val="2500"/>
              </a:spcBef>
              <a:buClrTx/>
              <a:buFontTx/>
              <a:buNone/>
            </a:pPr>
            <a:endParaRPr lang="en-US" altLang="cs-CZ" sz="4000" b="1">
              <a:latin typeface="Copperplate" charset="0"/>
            </a:endParaRPr>
          </a:p>
        </p:txBody>
      </p:sp>
      <p:sp>
        <p:nvSpPr>
          <p:cNvPr id="10242" name="Text Box 2">
            <a:extLst>
              <a:ext uri="{FF2B5EF4-FFF2-40B4-BE49-F238E27FC236}">
                <a16:creationId xmlns:a16="http://schemas.microsoft.com/office/drawing/2014/main" id="{06903FEA-BD15-4674-BA22-9E12F1A5D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19200"/>
            <a:ext cx="8229600" cy="404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>
              <a:lnSpc>
                <a:spcPct val="50000"/>
              </a:lnSpc>
              <a:spcBef>
                <a:spcPts val="1500"/>
              </a:spcBef>
              <a:buSzPct val="100000"/>
              <a:defRPr/>
            </a:pPr>
            <a:endParaRPr lang="en-US" altLang="cs-CZ" dirty="0"/>
          </a:p>
          <a:p>
            <a:pPr marL="342900" indent="-342900">
              <a:lnSpc>
                <a:spcPct val="50000"/>
              </a:lnSpc>
              <a:spcBef>
                <a:spcPts val="15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u="none" dirty="0">
                <a:latin typeface="+mj-lt"/>
              </a:rPr>
              <a:t>D</a:t>
            </a:r>
            <a:r>
              <a:rPr lang="en-US" altLang="cs-CZ" u="none" dirty="0" err="1">
                <a:latin typeface="+mj-lt"/>
              </a:rPr>
              <a:t>át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najevo</a:t>
            </a:r>
            <a:r>
              <a:rPr lang="en-US" altLang="cs-CZ" u="none" dirty="0">
                <a:latin typeface="+mj-lt"/>
              </a:rPr>
              <a:t>, </a:t>
            </a:r>
            <a:r>
              <a:rPr lang="en-US" altLang="cs-CZ" u="none" dirty="0" err="1">
                <a:latin typeface="+mj-lt"/>
              </a:rPr>
              <a:t>jaký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význam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mají</a:t>
            </a:r>
            <a:r>
              <a:rPr lang="en-US" altLang="cs-CZ" u="none" dirty="0">
                <a:latin typeface="+mj-lt"/>
              </a:rPr>
              <a:t> v </a:t>
            </a:r>
            <a:r>
              <a:rPr lang="en-US" altLang="cs-CZ" u="none" dirty="0" err="1">
                <a:latin typeface="+mj-lt"/>
              </a:rPr>
              <a:t>životě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dané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osoby</a:t>
            </a:r>
            <a:endParaRPr lang="en-US" altLang="cs-CZ" u="none" dirty="0">
              <a:latin typeface="+mj-lt"/>
            </a:endParaRPr>
          </a:p>
          <a:p>
            <a:pPr marL="342900" indent="-342900">
              <a:lnSpc>
                <a:spcPct val="50000"/>
              </a:lnSpc>
              <a:spcBef>
                <a:spcPts val="1500"/>
              </a:spcBef>
              <a:buSzPct val="100000"/>
              <a:buFont typeface="Arial" panose="020B0604020202020204" pitchFamily="34" charset="0"/>
              <a:buChar char="•"/>
              <a:defRPr/>
            </a:pPr>
            <a:endParaRPr lang="en-US" altLang="cs-CZ" u="none" dirty="0">
              <a:latin typeface="+mj-lt"/>
            </a:endParaRPr>
          </a:p>
          <a:p>
            <a:pPr marL="342900" indent="-342900">
              <a:lnSpc>
                <a:spcPct val="50000"/>
              </a:lnSpc>
              <a:spcBef>
                <a:spcPts val="15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u="none" dirty="0">
                <a:latin typeface="+mj-lt"/>
              </a:rPr>
              <a:t>Z</a:t>
            </a:r>
            <a:r>
              <a:rPr lang="en-US" altLang="cs-CZ" u="none" dirty="0" err="1">
                <a:latin typeface="+mj-lt"/>
              </a:rPr>
              <a:t>jistit</a:t>
            </a:r>
            <a:r>
              <a:rPr lang="en-US" altLang="cs-CZ" u="none" dirty="0">
                <a:latin typeface="+mj-lt"/>
              </a:rPr>
              <a:t>, </a:t>
            </a:r>
            <a:r>
              <a:rPr lang="en-US" altLang="cs-CZ" u="none" dirty="0" err="1">
                <a:latin typeface="+mj-lt"/>
              </a:rPr>
              <a:t>kde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jsou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jiní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lidé</a:t>
            </a:r>
            <a:r>
              <a:rPr lang="en-US" altLang="cs-CZ" u="none" dirty="0">
                <a:latin typeface="+mj-lt"/>
              </a:rPr>
              <a:t>, </a:t>
            </a:r>
            <a:r>
              <a:rPr lang="en-US" altLang="cs-CZ" u="none" dirty="0" err="1">
                <a:latin typeface="+mj-lt"/>
              </a:rPr>
              <a:t>kteří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mají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stejné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zájmy</a:t>
            </a:r>
            <a:endParaRPr lang="en-US" altLang="cs-CZ" u="none" dirty="0">
              <a:latin typeface="+mj-lt"/>
            </a:endParaRPr>
          </a:p>
          <a:p>
            <a:pPr marL="342900" indent="-342900">
              <a:lnSpc>
                <a:spcPct val="50000"/>
              </a:lnSpc>
              <a:spcBef>
                <a:spcPts val="1500"/>
              </a:spcBef>
              <a:buSzPct val="100000"/>
              <a:buFont typeface="Arial" panose="020B0604020202020204" pitchFamily="34" charset="0"/>
              <a:buChar char="•"/>
              <a:defRPr/>
            </a:pPr>
            <a:endParaRPr lang="en-US" altLang="cs-CZ" u="none" dirty="0">
              <a:latin typeface="+mj-lt"/>
            </a:endParaRPr>
          </a:p>
          <a:p>
            <a:pPr marL="342900" indent="-342900">
              <a:lnSpc>
                <a:spcPct val="50000"/>
              </a:lnSpc>
              <a:spcBef>
                <a:spcPts val="15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u="none" dirty="0">
                <a:latin typeface="+mj-lt"/>
              </a:rPr>
              <a:t>N</a:t>
            </a:r>
            <a:r>
              <a:rPr lang="en-US" altLang="cs-CZ" u="none" dirty="0" err="1">
                <a:latin typeface="+mj-lt"/>
              </a:rPr>
              <a:t>ajít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možnost</a:t>
            </a:r>
            <a:r>
              <a:rPr lang="en-US" altLang="cs-CZ" u="none" dirty="0">
                <a:latin typeface="+mj-lt"/>
              </a:rPr>
              <a:t> pro </a:t>
            </a:r>
            <a:r>
              <a:rPr lang="en-US" altLang="cs-CZ" u="none" dirty="0" err="1">
                <a:latin typeface="+mj-lt"/>
              </a:rPr>
              <a:t>členství</a:t>
            </a:r>
            <a:r>
              <a:rPr lang="en-US" altLang="cs-CZ" u="none" dirty="0">
                <a:latin typeface="+mj-lt"/>
              </a:rPr>
              <a:t>, </a:t>
            </a:r>
            <a:r>
              <a:rPr lang="en-US" altLang="cs-CZ" u="none" dirty="0" err="1">
                <a:latin typeface="+mj-lt"/>
              </a:rPr>
              <a:t>asociace</a:t>
            </a:r>
            <a:r>
              <a:rPr lang="en-US" altLang="cs-CZ" u="none" dirty="0">
                <a:latin typeface="+mj-lt"/>
              </a:rPr>
              <a:t> (</a:t>
            </a:r>
            <a:r>
              <a:rPr lang="en-US" altLang="cs-CZ" u="none" dirty="0" err="1">
                <a:latin typeface="+mj-lt"/>
              </a:rPr>
              <a:t>sdružení</a:t>
            </a:r>
            <a:r>
              <a:rPr lang="en-US" altLang="cs-CZ" u="none" dirty="0">
                <a:latin typeface="+mj-lt"/>
              </a:rPr>
              <a:t>)</a:t>
            </a:r>
          </a:p>
          <a:p>
            <a:pPr marL="342900" indent="-342900">
              <a:lnSpc>
                <a:spcPct val="50000"/>
              </a:lnSpc>
              <a:spcBef>
                <a:spcPts val="1500"/>
              </a:spcBef>
              <a:buSzPct val="100000"/>
              <a:buFont typeface="Arial" panose="020B0604020202020204" pitchFamily="34" charset="0"/>
              <a:buChar char="•"/>
              <a:defRPr/>
            </a:pPr>
            <a:endParaRPr lang="en-US" altLang="cs-CZ" u="none" dirty="0">
              <a:latin typeface="+mj-lt"/>
            </a:endParaRPr>
          </a:p>
          <a:p>
            <a:pPr marL="342900" indent="-342900">
              <a:lnSpc>
                <a:spcPct val="50000"/>
              </a:lnSpc>
              <a:spcBef>
                <a:spcPts val="15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u="none" dirty="0">
                <a:latin typeface="+mj-lt"/>
              </a:rPr>
              <a:t>M</a:t>
            </a:r>
            <a:r>
              <a:rPr lang="en-US" altLang="cs-CZ" u="none" dirty="0" err="1">
                <a:latin typeface="+mj-lt"/>
              </a:rPr>
              <a:t>ůže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být</a:t>
            </a:r>
            <a:r>
              <a:rPr lang="en-US" altLang="cs-CZ" u="none" dirty="0">
                <a:latin typeface="+mj-lt"/>
              </a:rPr>
              <a:t> dost </a:t>
            </a:r>
            <a:r>
              <a:rPr lang="en-US" altLang="cs-CZ" u="none" dirty="0" err="1">
                <a:latin typeface="+mj-lt"/>
              </a:rPr>
              <a:t>těžké</a:t>
            </a:r>
            <a:r>
              <a:rPr lang="en-US" altLang="cs-CZ" u="none" dirty="0">
                <a:latin typeface="+mj-lt"/>
              </a:rPr>
              <a:t> je </a:t>
            </a:r>
            <a:r>
              <a:rPr lang="en-US" altLang="cs-CZ" u="none" dirty="0" err="1">
                <a:latin typeface="+mj-lt"/>
              </a:rPr>
              <a:t>určit</a:t>
            </a:r>
            <a:r>
              <a:rPr lang="en-US" altLang="cs-CZ" u="none" dirty="0">
                <a:latin typeface="+mj-lt"/>
              </a:rPr>
              <a:t> – </a:t>
            </a:r>
            <a:r>
              <a:rPr lang="en-US" altLang="cs-CZ" u="none" dirty="0" err="1">
                <a:latin typeface="+mj-lt"/>
              </a:rPr>
              <a:t>věci</a:t>
            </a:r>
            <a:r>
              <a:rPr lang="en-US" altLang="cs-CZ" u="none" dirty="0">
                <a:latin typeface="+mj-lt"/>
              </a:rPr>
              <a:t> se </a:t>
            </a:r>
            <a:r>
              <a:rPr lang="en-US" altLang="cs-CZ" u="none" dirty="0" err="1">
                <a:latin typeface="+mj-lt"/>
              </a:rPr>
              <a:t>objevují</a:t>
            </a:r>
            <a:r>
              <a:rPr lang="en-US" altLang="cs-CZ" u="none" dirty="0">
                <a:latin typeface="+mj-lt"/>
              </a:rPr>
              <a:t> a </a:t>
            </a:r>
            <a:r>
              <a:rPr lang="en-US" altLang="cs-CZ" u="none" dirty="0" err="1">
                <a:latin typeface="+mj-lt"/>
              </a:rPr>
              <a:t>rozvíjejí</a:t>
            </a:r>
            <a:r>
              <a:rPr lang="en-US" altLang="cs-CZ" u="none" dirty="0">
                <a:latin typeface="+mj-lt"/>
              </a:rPr>
              <a:t>  </a:t>
            </a:r>
          </a:p>
          <a:p>
            <a:pPr>
              <a:lnSpc>
                <a:spcPct val="50000"/>
              </a:lnSpc>
              <a:spcBef>
                <a:spcPts val="1500"/>
              </a:spcBef>
              <a:buSzPct val="100000"/>
              <a:buFont typeface="Times New Roman" pitchFamily="16" charset="0"/>
              <a:buNone/>
              <a:defRPr/>
            </a:pPr>
            <a:r>
              <a:rPr lang="cs-CZ" altLang="cs-CZ" u="none" dirty="0">
                <a:latin typeface="+mj-lt"/>
              </a:rPr>
              <a:t>     </a:t>
            </a:r>
            <a:r>
              <a:rPr lang="en-US" altLang="cs-CZ" u="none" dirty="0">
                <a:latin typeface="+mj-lt"/>
              </a:rPr>
              <a:t>v </a:t>
            </a:r>
            <a:r>
              <a:rPr lang="en-US" altLang="cs-CZ" u="none" dirty="0" err="1">
                <a:latin typeface="+mj-lt"/>
              </a:rPr>
              <a:t>průběhu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doby</a:t>
            </a:r>
            <a:r>
              <a:rPr lang="en-US" altLang="cs-CZ" u="none" dirty="0">
                <a:latin typeface="+mj-lt"/>
              </a:rPr>
              <a:t>, </a:t>
            </a:r>
            <a:r>
              <a:rPr lang="en-US" altLang="cs-CZ" u="none" dirty="0" err="1">
                <a:latin typeface="+mj-lt"/>
              </a:rPr>
              <a:t>když</a:t>
            </a:r>
            <a:r>
              <a:rPr lang="en-US" altLang="cs-CZ" u="none" dirty="0">
                <a:latin typeface="+mj-lt"/>
              </a:rPr>
              <a:t> se </a:t>
            </a:r>
            <a:r>
              <a:rPr lang="en-US" altLang="cs-CZ" u="none" dirty="0" err="1">
                <a:latin typeface="+mj-lt"/>
              </a:rPr>
              <a:t>zkouší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různé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věci</a:t>
            </a:r>
            <a:r>
              <a:rPr lang="en-US" altLang="cs-CZ" u="none" dirty="0">
                <a:latin typeface="+mj-lt"/>
              </a:rPr>
              <a:t> a </a:t>
            </a:r>
            <a:r>
              <a:rPr lang="en-US" altLang="cs-CZ" u="none" dirty="0" err="1">
                <a:latin typeface="+mj-lt"/>
              </a:rPr>
              <a:t>způsoby</a:t>
            </a:r>
            <a:endParaRPr lang="en-US" altLang="cs-CZ" u="none" dirty="0">
              <a:latin typeface="+mj-lt"/>
            </a:endParaRPr>
          </a:p>
          <a:p>
            <a:pPr marL="342900" indent="-342900">
              <a:lnSpc>
                <a:spcPct val="50000"/>
              </a:lnSpc>
              <a:spcBef>
                <a:spcPts val="1500"/>
              </a:spcBef>
              <a:buSzPct val="100000"/>
              <a:buFont typeface="Arial" panose="020B0604020202020204" pitchFamily="34" charset="0"/>
              <a:buChar char="•"/>
              <a:defRPr/>
            </a:pPr>
            <a:endParaRPr lang="en-US" altLang="cs-CZ" u="none" dirty="0">
              <a:latin typeface="+mj-lt"/>
            </a:endParaRPr>
          </a:p>
          <a:p>
            <a:pPr marL="342900" indent="-342900">
              <a:lnSpc>
                <a:spcPct val="50000"/>
              </a:lnSpc>
              <a:spcBef>
                <a:spcPts val="15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u="none" dirty="0">
                <a:latin typeface="+mj-lt"/>
              </a:rPr>
              <a:t>P</a:t>
            </a:r>
            <a:r>
              <a:rPr lang="en-US" altLang="cs-CZ" u="none" dirty="0" err="1">
                <a:latin typeface="+mj-lt"/>
              </a:rPr>
              <a:t>oznat</a:t>
            </a:r>
            <a:r>
              <a:rPr lang="en-US" altLang="cs-CZ" u="none" dirty="0">
                <a:latin typeface="+mj-lt"/>
              </a:rPr>
              <a:t>, k </a:t>
            </a:r>
            <a:r>
              <a:rPr lang="en-US" altLang="cs-CZ" u="none" dirty="0" err="1">
                <a:latin typeface="+mj-lt"/>
              </a:rPr>
              <a:t>čemu</a:t>
            </a:r>
            <a:r>
              <a:rPr lang="en-US" altLang="cs-CZ" u="none" dirty="0">
                <a:latin typeface="+mj-lt"/>
              </a:rPr>
              <a:t> se </a:t>
            </a:r>
            <a:r>
              <a:rPr lang="en-US" altLang="cs-CZ" u="none" dirty="0" err="1">
                <a:latin typeface="+mj-lt"/>
              </a:rPr>
              <a:t>daná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osoba</a:t>
            </a:r>
            <a:r>
              <a:rPr lang="en-US" altLang="cs-CZ" u="none" dirty="0">
                <a:latin typeface="+mj-lt"/>
              </a:rPr>
              <a:t> “</a:t>
            </a:r>
            <a:r>
              <a:rPr lang="en-US" altLang="cs-CZ" u="none" dirty="0" err="1">
                <a:latin typeface="+mj-lt"/>
              </a:rPr>
              <a:t>cítí</a:t>
            </a:r>
            <a:r>
              <a:rPr lang="en-US" altLang="cs-CZ" u="none" dirty="0">
                <a:latin typeface="+mj-lt"/>
              </a:rPr>
              <a:t> </a:t>
            </a:r>
            <a:r>
              <a:rPr lang="en-US" altLang="cs-CZ" u="none" dirty="0" err="1">
                <a:latin typeface="+mj-lt"/>
              </a:rPr>
              <a:t>povolána</a:t>
            </a:r>
            <a:r>
              <a:rPr lang="en-US" altLang="cs-CZ" u="none" dirty="0">
                <a:latin typeface="+mj-lt"/>
              </a:rPr>
              <a:t>“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>
            <a:extLst>
              <a:ext uri="{FF2B5EF4-FFF2-40B4-BE49-F238E27FC236}">
                <a16:creationId xmlns:a16="http://schemas.microsoft.com/office/drawing/2014/main" id="{A1685E8B-7AF7-4C4D-A526-BC0DB327F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cs-CZ" b="1" u="none"/>
              <a:t>DARY</a:t>
            </a:r>
          </a:p>
        </p:txBody>
      </p:sp>
      <p:sp>
        <p:nvSpPr>
          <p:cNvPr id="11266" name="Text Box 2">
            <a:extLst>
              <a:ext uri="{FF2B5EF4-FFF2-40B4-BE49-F238E27FC236}">
                <a16:creationId xmlns:a16="http://schemas.microsoft.com/office/drawing/2014/main" id="{32B50E49-784A-4E5F-8A68-F18A552FB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u="sng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marL="457200" indent="-457200">
              <a:lnSpc>
                <a:spcPts val="3000"/>
              </a:lnSpc>
              <a:spcBef>
                <a:spcPts val="1200"/>
              </a:spcBef>
              <a:buSzPct val="100000"/>
              <a:buFont typeface="+mj-lt"/>
              <a:buAutoNum type="arabicPeriod"/>
              <a:defRPr/>
            </a:pPr>
            <a:r>
              <a:rPr lang="en-US" altLang="cs-CZ" sz="3200" u="none" dirty="0">
                <a:latin typeface="Calibri" pitchFamily="32" charset="0"/>
              </a:rPr>
              <a:t>Co </a:t>
            </a:r>
            <a:r>
              <a:rPr lang="en-US" altLang="cs-CZ" sz="3200" u="none" dirty="0" err="1">
                <a:latin typeface="Calibri" pitchFamily="32" charset="0"/>
              </a:rPr>
              <a:t>dělá</a:t>
            </a:r>
            <a:r>
              <a:rPr lang="en-US" altLang="cs-CZ" sz="3200" u="none" dirty="0">
                <a:latin typeface="Calibri" pitchFamily="32" charset="0"/>
              </a:rPr>
              <a:t> </a:t>
            </a:r>
            <a:r>
              <a:rPr lang="en-US" altLang="cs-CZ" sz="3200" u="none" dirty="0" err="1">
                <a:latin typeface="Calibri" pitchFamily="32" charset="0"/>
              </a:rPr>
              <a:t>daná</a:t>
            </a:r>
            <a:r>
              <a:rPr lang="en-US" altLang="cs-CZ" sz="3200" u="none" dirty="0">
                <a:latin typeface="Calibri" pitchFamily="32" charset="0"/>
              </a:rPr>
              <a:t> </a:t>
            </a:r>
            <a:r>
              <a:rPr lang="en-US" altLang="cs-CZ" sz="3200" u="none" dirty="0" err="1">
                <a:latin typeface="Calibri" pitchFamily="32" charset="0"/>
              </a:rPr>
              <a:t>osoba</a:t>
            </a:r>
            <a:r>
              <a:rPr lang="en-US" altLang="cs-CZ" sz="3200" u="none" dirty="0">
                <a:latin typeface="Calibri" pitchFamily="32" charset="0"/>
              </a:rPr>
              <a:t> </a:t>
            </a:r>
            <a:r>
              <a:rPr lang="en-US" altLang="cs-CZ" sz="3200" u="none" dirty="0" err="1">
                <a:latin typeface="Calibri" pitchFamily="32" charset="0"/>
              </a:rPr>
              <a:t>dobře</a:t>
            </a:r>
            <a:r>
              <a:rPr lang="en-US" altLang="cs-CZ" sz="3200" u="none" dirty="0">
                <a:latin typeface="Calibri" pitchFamily="32" charset="0"/>
              </a:rPr>
              <a:t>?</a:t>
            </a:r>
            <a:br>
              <a:rPr lang="cs-CZ" altLang="cs-CZ" sz="3200" u="none" dirty="0">
                <a:latin typeface="Calibri" pitchFamily="32" charset="0"/>
              </a:rPr>
            </a:br>
            <a:r>
              <a:rPr lang="cs-CZ" altLang="cs-CZ" sz="3200" u="none" dirty="0">
                <a:latin typeface="Calibri" pitchFamily="32" charset="0"/>
              </a:rPr>
              <a:t>	</a:t>
            </a:r>
            <a:r>
              <a:rPr lang="en-US" altLang="cs-CZ" sz="3200" u="none" dirty="0" err="1">
                <a:latin typeface="Calibri" pitchFamily="32" charset="0"/>
              </a:rPr>
              <a:t>Jaké</a:t>
            </a:r>
            <a:r>
              <a:rPr lang="en-US" altLang="cs-CZ" sz="3200" u="none" dirty="0">
                <a:latin typeface="Calibri" pitchFamily="32" charset="0"/>
              </a:rPr>
              <a:t> </a:t>
            </a:r>
            <a:r>
              <a:rPr lang="en-US" altLang="cs-CZ" sz="3200" u="none" dirty="0" err="1">
                <a:latin typeface="Calibri" pitchFamily="32" charset="0"/>
              </a:rPr>
              <a:t>má</a:t>
            </a:r>
            <a:r>
              <a:rPr lang="en-US" altLang="cs-CZ" sz="3200" u="none" dirty="0">
                <a:latin typeface="Calibri" pitchFamily="32" charset="0"/>
              </a:rPr>
              <a:t> </a:t>
            </a:r>
            <a:r>
              <a:rPr lang="en-US" altLang="cs-CZ" sz="3200" u="none" dirty="0" err="1">
                <a:latin typeface="Calibri" pitchFamily="32" charset="0"/>
              </a:rPr>
              <a:t>schopnosti</a:t>
            </a:r>
            <a:r>
              <a:rPr lang="en-US" altLang="cs-CZ" sz="3200" u="none" dirty="0">
                <a:latin typeface="Calibri" pitchFamily="32" charset="0"/>
              </a:rPr>
              <a:t> a </a:t>
            </a:r>
            <a:r>
              <a:rPr lang="en-US" altLang="cs-CZ" sz="3200" u="none" dirty="0" err="1">
                <a:latin typeface="Calibri" pitchFamily="32" charset="0"/>
              </a:rPr>
              <a:t>na</a:t>
            </a:r>
            <a:r>
              <a:rPr lang="en-US" altLang="cs-CZ" sz="3200" u="none" dirty="0">
                <a:latin typeface="Calibri" pitchFamily="32" charset="0"/>
              </a:rPr>
              <a:t> co </a:t>
            </a:r>
            <a:r>
              <a:rPr lang="en-US" altLang="cs-CZ" sz="3200" u="none" dirty="0" err="1">
                <a:latin typeface="Calibri" pitchFamily="32" charset="0"/>
              </a:rPr>
              <a:t>má</a:t>
            </a:r>
            <a:r>
              <a:rPr lang="en-US" altLang="cs-CZ" sz="3200" u="none" dirty="0">
                <a:latin typeface="Calibri" pitchFamily="32" charset="0"/>
              </a:rPr>
              <a:t> talent?</a:t>
            </a:r>
            <a:endParaRPr lang="cs-CZ" altLang="cs-CZ" sz="3200" u="none" dirty="0">
              <a:latin typeface="Calibri" pitchFamily="32" charset="0"/>
            </a:endParaRPr>
          </a:p>
          <a:p>
            <a:pPr marL="457200" indent="-457200">
              <a:lnSpc>
                <a:spcPts val="3000"/>
              </a:lnSpc>
              <a:spcBef>
                <a:spcPts val="1200"/>
              </a:spcBef>
              <a:buSzPct val="100000"/>
              <a:buFont typeface="+mj-lt"/>
              <a:buAutoNum type="arabicPeriod"/>
              <a:defRPr/>
            </a:pPr>
            <a:endParaRPr lang="en-US" altLang="cs-CZ" sz="3200" u="none" dirty="0">
              <a:latin typeface="Calibri" pitchFamily="32" charset="0"/>
            </a:endParaRPr>
          </a:p>
          <a:p>
            <a:pPr marL="457200" indent="-457200">
              <a:lnSpc>
                <a:spcPts val="3000"/>
              </a:lnSpc>
              <a:spcBef>
                <a:spcPts val="1200"/>
              </a:spcBef>
              <a:buSzPct val="100000"/>
              <a:buFont typeface="+mj-lt"/>
              <a:buAutoNum type="arabicPeriod"/>
              <a:defRPr/>
            </a:pPr>
            <a:r>
              <a:rPr lang="en-US" altLang="cs-CZ" sz="3200" u="none" dirty="0">
                <a:latin typeface="Calibri" pitchFamily="32" charset="0"/>
              </a:rPr>
              <a:t>Co </a:t>
            </a:r>
            <a:r>
              <a:rPr lang="en-US" altLang="cs-CZ" sz="3200" u="none" dirty="0" err="1">
                <a:latin typeface="Calibri" pitchFamily="32" charset="0"/>
              </a:rPr>
              <a:t>získávají</a:t>
            </a:r>
            <a:r>
              <a:rPr lang="en-US" altLang="cs-CZ" sz="3200" u="none" dirty="0">
                <a:latin typeface="Calibri" pitchFamily="32" charset="0"/>
              </a:rPr>
              <a:t> </a:t>
            </a:r>
            <a:r>
              <a:rPr lang="en-US" altLang="cs-CZ" sz="3200" u="none" dirty="0" err="1">
                <a:latin typeface="Calibri" pitchFamily="32" charset="0"/>
              </a:rPr>
              <a:t>ostatní</a:t>
            </a:r>
            <a:r>
              <a:rPr lang="en-US" altLang="cs-CZ" sz="3200" u="none" dirty="0">
                <a:latin typeface="Calibri" pitchFamily="32" charset="0"/>
              </a:rPr>
              <a:t> </a:t>
            </a:r>
            <a:r>
              <a:rPr lang="en-US" altLang="cs-CZ" sz="3200" u="none" dirty="0" err="1">
                <a:latin typeface="Calibri" pitchFamily="32" charset="0"/>
              </a:rPr>
              <a:t>lidé</a:t>
            </a:r>
            <a:r>
              <a:rPr lang="en-US" altLang="cs-CZ" sz="3200" u="none" dirty="0">
                <a:latin typeface="Calibri" pitchFamily="32" charset="0"/>
              </a:rPr>
              <a:t> </a:t>
            </a:r>
            <a:r>
              <a:rPr lang="en-US" altLang="cs-CZ" sz="3200" u="none" dirty="0" err="1">
                <a:latin typeface="Calibri" pitchFamily="32" charset="0"/>
              </a:rPr>
              <a:t>díky</a:t>
            </a:r>
            <a:r>
              <a:rPr lang="en-US" altLang="cs-CZ" sz="3200" u="none" dirty="0">
                <a:latin typeface="Calibri" pitchFamily="32" charset="0"/>
              </a:rPr>
              <a:t> </a:t>
            </a:r>
            <a:r>
              <a:rPr lang="en-US" altLang="cs-CZ" sz="3200" u="none" dirty="0" err="1">
                <a:latin typeface="Calibri" pitchFamily="32" charset="0"/>
              </a:rPr>
              <a:t>tomu</a:t>
            </a:r>
            <a:r>
              <a:rPr lang="en-US" altLang="cs-CZ" sz="3200" u="none" dirty="0">
                <a:latin typeface="Calibri" pitchFamily="32" charset="0"/>
              </a:rPr>
              <a:t>, </a:t>
            </a:r>
            <a:r>
              <a:rPr lang="en-US" altLang="cs-CZ" sz="3200" u="none" dirty="0" err="1">
                <a:latin typeface="Calibri" pitchFamily="32" charset="0"/>
              </a:rPr>
              <a:t>že</a:t>
            </a:r>
            <a:r>
              <a:rPr lang="en-US" altLang="cs-CZ" sz="3200" u="none" dirty="0">
                <a:latin typeface="Calibri" pitchFamily="32" charset="0"/>
              </a:rPr>
              <a:t> </a:t>
            </a:r>
            <a:r>
              <a:rPr lang="en-US" altLang="cs-CZ" sz="3200" u="none" dirty="0" err="1">
                <a:latin typeface="Calibri" pitchFamily="32" charset="0"/>
              </a:rPr>
              <a:t>danou</a:t>
            </a:r>
            <a:br>
              <a:rPr lang="cs-CZ" altLang="cs-CZ" sz="3200" u="none" dirty="0">
                <a:latin typeface="Calibri" pitchFamily="32" charset="0"/>
              </a:rPr>
            </a:br>
            <a:r>
              <a:rPr lang="en-US" altLang="cs-CZ" sz="3200" u="none" dirty="0" err="1">
                <a:latin typeface="Calibri" pitchFamily="32" charset="0"/>
              </a:rPr>
              <a:t>osobu</a:t>
            </a:r>
            <a:r>
              <a:rPr lang="en-US" altLang="cs-CZ" sz="3200" u="none" dirty="0">
                <a:latin typeface="Calibri" pitchFamily="32" charset="0"/>
              </a:rPr>
              <a:t> </a:t>
            </a:r>
            <a:r>
              <a:rPr lang="en-US" altLang="cs-CZ" sz="3200" u="none" dirty="0" err="1">
                <a:latin typeface="Calibri" pitchFamily="32" charset="0"/>
              </a:rPr>
              <a:t>znají</a:t>
            </a:r>
            <a:r>
              <a:rPr lang="en-US" altLang="cs-CZ" sz="3200" u="none" dirty="0">
                <a:latin typeface="Calibri" pitchFamily="32" charset="0"/>
              </a:rPr>
              <a:t>?</a:t>
            </a:r>
          </a:p>
          <a:p>
            <a:pPr marL="457200" indent="-457200">
              <a:lnSpc>
                <a:spcPts val="3000"/>
              </a:lnSpc>
              <a:spcBef>
                <a:spcPts val="1200"/>
              </a:spcBef>
              <a:buSzPct val="100000"/>
              <a:buFont typeface="+mj-lt"/>
              <a:buAutoNum type="arabicPeriod"/>
              <a:defRPr/>
            </a:pPr>
            <a:endParaRPr lang="en-US" altLang="cs-CZ" sz="3200" u="none" dirty="0">
              <a:latin typeface="Calibri" pitchFamily="32" charset="0"/>
            </a:endParaRPr>
          </a:p>
          <a:p>
            <a:pPr marL="892175" indent="-342900">
              <a:lnSpc>
                <a:spcPts val="3000"/>
              </a:lnSpc>
              <a:spcBef>
                <a:spcPts val="1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sz="3200" u="none" dirty="0" err="1">
                <a:latin typeface="Calibri" pitchFamily="32" charset="0"/>
              </a:rPr>
              <a:t>Podaří</a:t>
            </a:r>
            <a:r>
              <a:rPr lang="en-US" altLang="cs-CZ" sz="3200" u="none" dirty="0">
                <a:latin typeface="Calibri" pitchFamily="32" charset="0"/>
              </a:rPr>
              <a:t>-li se </a:t>
            </a:r>
            <a:r>
              <a:rPr lang="en-US" altLang="cs-CZ" sz="3200" u="none" dirty="0" err="1">
                <a:latin typeface="Calibri" pitchFamily="32" charset="0"/>
              </a:rPr>
              <a:t>identifikovat</a:t>
            </a:r>
            <a:r>
              <a:rPr lang="en-US" altLang="cs-CZ" sz="3200" u="none" dirty="0">
                <a:latin typeface="Calibri" pitchFamily="32" charset="0"/>
              </a:rPr>
              <a:t> </a:t>
            </a:r>
            <a:r>
              <a:rPr lang="en-US" altLang="cs-CZ" sz="3200" u="none" dirty="0" err="1">
                <a:latin typeface="Calibri" pitchFamily="32" charset="0"/>
              </a:rPr>
              <a:t>dary</a:t>
            </a:r>
            <a:r>
              <a:rPr lang="en-US" altLang="cs-CZ" sz="3200" u="none" dirty="0">
                <a:latin typeface="Calibri" pitchFamily="32" charset="0"/>
              </a:rPr>
              <a:t> (</a:t>
            </a:r>
            <a:r>
              <a:rPr lang="en-US" altLang="cs-CZ" sz="3200" u="none" dirty="0" err="1">
                <a:latin typeface="Calibri" pitchFamily="32" charset="0"/>
              </a:rPr>
              <a:t>čím</a:t>
            </a:r>
            <a:r>
              <a:rPr lang="en-US" altLang="cs-CZ" sz="3200" u="none" dirty="0">
                <a:latin typeface="Calibri" pitchFamily="32" charset="0"/>
              </a:rPr>
              <a:t> </a:t>
            </a:r>
            <a:r>
              <a:rPr lang="en-US" altLang="cs-CZ" sz="3200" u="none" dirty="0" err="1">
                <a:latin typeface="Calibri" pitchFamily="32" charset="0"/>
              </a:rPr>
              <a:t>je</a:t>
            </a:r>
            <a:r>
              <a:rPr lang="en-US" altLang="cs-CZ" sz="3200" u="none" dirty="0">
                <a:latin typeface="Calibri" pitchFamily="32" charset="0"/>
              </a:rPr>
              <a:t> </a:t>
            </a:r>
            <a:r>
              <a:rPr lang="en-US" altLang="cs-CZ" sz="3200" u="none" dirty="0" err="1">
                <a:latin typeface="Calibri" pitchFamily="32" charset="0"/>
              </a:rPr>
              <a:t>osoba</a:t>
            </a:r>
            <a:r>
              <a:rPr lang="cs-CZ" altLang="cs-CZ" sz="3200" u="none" dirty="0">
                <a:latin typeface="Calibri" pitchFamily="32" charset="0"/>
              </a:rPr>
              <a:t> </a:t>
            </a:r>
            <a:r>
              <a:rPr lang="en-US" altLang="cs-CZ" sz="3200" u="none" dirty="0" err="1">
                <a:latin typeface="Calibri" pitchFamily="32" charset="0"/>
              </a:rPr>
              <a:t>obdařena</a:t>
            </a:r>
            <a:r>
              <a:rPr lang="en-US" altLang="cs-CZ" sz="3200" u="none" dirty="0">
                <a:latin typeface="Calibri" pitchFamily="32" charset="0"/>
              </a:rPr>
              <a:t>), </a:t>
            </a:r>
            <a:r>
              <a:rPr lang="en-US" altLang="cs-CZ" sz="3200" u="none" dirty="0" err="1">
                <a:latin typeface="Calibri" pitchFamily="32" charset="0"/>
              </a:rPr>
              <a:t>jež</a:t>
            </a:r>
            <a:r>
              <a:rPr lang="en-US" altLang="cs-CZ" sz="3200" u="none" dirty="0">
                <a:latin typeface="Calibri" pitchFamily="32" charset="0"/>
              </a:rPr>
              <a:t> </a:t>
            </a:r>
            <a:r>
              <a:rPr lang="en-US" altLang="cs-CZ" sz="3200" u="none" dirty="0" err="1">
                <a:latin typeface="Calibri" pitchFamily="32" charset="0"/>
              </a:rPr>
              <a:t>mohou</a:t>
            </a:r>
            <a:r>
              <a:rPr lang="en-US" altLang="cs-CZ" sz="3200" u="none" dirty="0">
                <a:latin typeface="Calibri" pitchFamily="32" charset="0"/>
              </a:rPr>
              <a:t> </a:t>
            </a:r>
            <a:r>
              <a:rPr lang="en-US" altLang="cs-CZ" sz="3200" u="none" dirty="0" err="1">
                <a:latin typeface="Calibri" pitchFamily="32" charset="0"/>
              </a:rPr>
              <a:t>být</a:t>
            </a:r>
            <a:r>
              <a:rPr lang="en-US" altLang="cs-CZ" sz="3200" u="none" dirty="0">
                <a:latin typeface="Calibri" pitchFamily="32" charset="0"/>
              </a:rPr>
              <a:t> </a:t>
            </a:r>
            <a:r>
              <a:rPr lang="en-US" altLang="cs-CZ" sz="3200" u="none" dirty="0" err="1">
                <a:latin typeface="Calibri" pitchFamily="32" charset="0"/>
              </a:rPr>
              <a:t>přínosem</a:t>
            </a:r>
            <a:r>
              <a:rPr lang="en-US" altLang="cs-CZ" sz="3200" u="none" dirty="0">
                <a:latin typeface="Calibri" pitchFamily="32" charset="0"/>
              </a:rPr>
              <a:t> pro </a:t>
            </a:r>
            <a:r>
              <a:rPr lang="en-US" altLang="cs-CZ" sz="3200" u="none" dirty="0" err="1">
                <a:latin typeface="Calibri" pitchFamily="32" charset="0"/>
              </a:rPr>
              <a:t>jiné</a:t>
            </a:r>
            <a:r>
              <a:rPr lang="en-US" altLang="cs-CZ" sz="3200" u="none" dirty="0">
                <a:latin typeface="Calibri" pitchFamily="32" charset="0"/>
              </a:rPr>
              <a:t>,</a:t>
            </a:r>
            <a:r>
              <a:rPr lang="cs-CZ" altLang="cs-CZ" sz="3200" u="none" dirty="0">
                <a:latin typeface="Calibri" pitchFamily="32" charset="0"/>
              </a:rPr>
              <a:t> </a:t>
            </a:r>
            <a:r>
              <a:rPr lang="en-US" altLang="cs-CZ" sz="3200" u="none" dirty="0" err="1">
                <a:latin typeface="Calibri" pitchFamily="32" charset="0"/>
              </a:rPr>
              <a:t>může</a:t>
            </a:r>
            <a:r>
              <a:rPr lang="en-US" altLang="cs-CZ" sz="3200" u="none" dirty="0">
                <a:latin typeface="Calibri" pitchFamily="32" charset="0"/>
              </a:rPr>
              <a:t> </a:t>
            </a:r>
            <a:r>
              <a:rPr lang="en-US" altLang="cs-CZ" sz="3200" u="none" dirty="0" err="1">
                <a:latin typeface="Calibri" pitchFamily="32" charset="0"/>
              </a:rPr>
              <a:t>dojít</a:t>
            </a:r>
            <a:r>
              <a:rPr lang="en-US" altLang="cs-CZ" sz="3200" u="none" dirty="0">
                <a:latin typeface="Calibri" pitchFamily="32" charset="0"/>
              </a:rPr>
              <a:t> k </a:t>
            </a:r>
            <a:r>
              <a:rPr lang="en-US" altLang="cs-CZ" sz="3200" u="none" dirty="0" err="1">
                <a:latin typeface="Calibri" pitchFamily="32" charset="0"/>
              </a:rPr>
              <a:t>propojování</a:t>
            </a:r>
            <a:r>
              <a:rPr lang="en-US" altLang="cs-CZ" sz="3200" u="none" dirty="0">
                <a:latin typeface="Calibri" pitchFamily="32" charset="0"/>
              </a:rPr>
              <a:t> </a:t>
            </a:r>
            <a:r>
              <a:rPr lang="en-US" altLang="cs-CZ" sz="3200" u="none" dirty="0" err="1">
                <a:latin typeface="Calibri" pitchFamily="32" charset="0"/>
              </a:rPr>
              <a:t>členů</a:t>
            </a:r>
            <a:r>
              <a:rPr lang="en-US" altLang="cs-CZ" sz="3200" u="none" dirty="0">
                <a:latin typeface="Calibri" pitchFamily="32" charset="0"/>
              </a:rPr>
              <a:t> </a:t>
            </a:r>
            <a:r>
              <a:rPr lang="en-US" altLang="cs-CZ" sz="3200" u="none" dirty="0" err="1">
                <a:latin typeface="Calibri" pitchFamily="32" charset="0"/>
              </a:rPr>
              <a:t>komunity</a:t>
            </a:r>
            <a:r>
              <a:rPr lang="cs-CZ" altLang="cs-CZ" sz="3200" u="none" dirty="0">
                <a:latin typeface="Calibri" pitchFamily="32" charset="0"/>
              </a:rPr>
              <a:t>.</a:t>
            </a:r>
            <a:endParaRPr lang="en-US" altLang="cs-CZ" sz="3200" u="none" dirty="0">
              <a:latin typeface="Calibri" pitchFamily="32" charset="0"/>
            </a:endParaRPr>
          </a:p>
          <a:p>
            <a:pPr marL="457200" indent="-457200">
              <a:lnSpc>
                <a:spcPts val="3000"/>
              </a:lnSpc>
              <a:spcBef>
                <a:spcPts val="1200"/>
              </a:spcBef>
              <a:buSzPct val="100000"/>
              <a:buFont typeface="+mj-lt"/>
              <a:buAutoNum type="arabicPeriod"/>
              <a:defRPr/>
            </a:pPr>
            <a:endParaRPr lang="en-US" altLang="cs-CZ" sz="3200" dirty="0">
              <a:latin typeface="Calibri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2400" b="0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2400" b="0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icrosoft YaHei" charset="-122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1598</TotalTime>
  <Words>1548</Words>
  <Application>Microsoft Office PowerPoint</Application>
  <PresentationFormat>Předvádění na obrazovce (4:3)</PresentationFormat>
  <Paragraphs>297</Paragraphs>
  <Slides>32</Slides>
  <Notes>31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40" baseType="lpstr">
      <vt:lpstr>Microsoft YaHei</vt:lpstr>
      <vt:lpstr>Arial</vt:lpstr>
      <vt:lpstr>Arial Black</vt:lpstr>
      <vt:lpstr>Calibri</vt:lpstr>
      <vt:lpstr>Copperplate</vt:lpstr>
      <vt:lpstr>Segoe UI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RTC ICI</dc:creator>
  <cp:lastModifiedBy>Štěpánka Bumbálková</cp:lastModifiedBy>
  <cp:revision>106</cp:revision>
  <cp:lastPrinted>2017-09-20T11:57:19Z</cp:lastPrinted>
  <dcterms:created xsi:type="dcterms:W3CDTF">2004-04-02T19:51:27Z</dcterms:created>
  <dcterms:modified xsi:type="dcterms:W3CDTF">2017-09-20T11:57:43Z</dcterms:modified>
</cp:coreProperties>
</file>