
<file path=[Content_Types].xml><?xml version="1.0" encoding="utf-8"?>
<Types xmlns="http://schemas.openxmlformats.org/package/2006/content-types">
  <Default Extension="png" ContentType="image/png"/>
  <Default Extension="wmf" ContentType="image/x-emf"/>
  <Default Extension="jpeg" ContentType="image/jpeg"/>
  <Default Extension="rels" ContentType="application/vnd.openxmlformats-package.relationships+xml"/>
  <Default Extension="xml" ContentType="application/xml"/>
  <Default Extension="svm" ContentType="image/unknown"/>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Zástupný symbol pro záhlaví 1"/>
          <p:cNvSpPr txBox="1">
            <a:spLocks noGrp="1"/>
          </p:cNvSpPr>
          <p:nvPr>
            <p:ph type="hdr" sz="quarter"/>
          </p:nvPr>
        </p:nvSpPr>
        <p:spPr>
          <a:xfrm>
            <a:off x="0" y="0"/>
            <a:ext cx="2975760" cy="456839"/>
          </a:xfrm>
          <a:prstGeom prst="rect">
            <a:avLst/>
          </a:prstGeom>
          <a:noFill/>
          <a:ln>
            <a:noFill/>
          </a:ln>
        </p:spPr>
        <p:txBody>
          <a:bodyPr vert="horz" wrap="none" lIns="90000" tIns="45000" rIns="90000" bIns="45000" anchorCtr="0" compatLnSpc="1"/>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endParaRPr lang="cs-CZ" sz="1400" b="0" i="0" u="none" strike="noStrike" baseline="0">
              <a:ln>
                <a:noFill/>
              </a:ln>
              <a:solidFill>
                <a:srgbClr val="FFFFFF"/>
              </a:solidFill>
              <a:latin typeface="Arial" pitchFamily="18"/>
              <a:ea typeface="Microsoft YaHei" pitchFamily="2"/>
              <a:cs typeface="Mangal" pitchFamily="2"/>
            </a:endParaRPr>
          </a:p>
        </p:txBody>
      </p:sp>
      <p:sp>
        <p:nvSpPr>
          <p:cNvPr id="3" name="Zástupný symbol pro datum 2"/>
          <p:cNvSpPr txBox="1">
            <a:spLocks noGrp="1"/>
          </p:cNvSpPr>
          <p:nvPr>
            <p:ph type="dt" sz="quarter" idx="1"/>
          </p:nvPr>
        </p:nvSpPr>
        <p:spPr>
          <a:xfrm>
            <a:off x="3881880" y="0"/>
            <a:ext cx="2975760" cy="456839"/>
          </a:xfrm>
          <a:prstGeom prst="rect">
            <a:avLst/>
          </a:prstGeom>
          <a:noFill/>
          <a:ln>
            <a:noFill/>
          </a:ln>
        </p:spPr>
        <p:txBody>
          <a:bodyPr vert="horz" wrap="none" lIns="90000" tIns="45000" rIns="90000" bIns="45000" anchorCtr="0" compatLnSpc="1"/>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endParaRPr lang="cs-CZ" sz="1400" b="0" i="0" u="none" strike="noStrike" baseline="0">
              <a:ln>
                <a:noFill/>
              </a:ln>
              <a:solidFill>
                <a:srgbClr val="FFFFFF"/>
              </a:solidFill>
              <a:latin typeface="Arial" pitchFamily="18"/>
              <a:ea typeface="Microsoft YaHei" pitchFamily="2"/>
              <a:cs typeface="Mangal" pitchFamily="2"/>
            </a:endParaRPr>
          </a:p>
        </p:txBody>
      </p:sp>
      <p:sp>
        <p:nvSpPr>
          <p:cNvPr id="4" name="Zástupný symbol pro zápatí 3"/>
          <p:cNvSpPr txBox="1">
            <a:spLocks noGrp="1"/>
          </p:cNvSpPr>
          <p:nvPr>
            <p:ph type="ftr" sz="quarter" idx="2"/>
          </p:nvPr>
        </p:nvSpPr>
        <p:spPr>
          <a:xfrm>
            <a:off x="0" y="8686800"/>
            <a:ext cx="2975760" cy="456839"/>
          </a:xfrm>
          <a:prstGeom prst="rect">
            <a:avLst/>
          </a:prstGeom>
          <a:noFill/>
          <a:ln>
            <a:noFill/>
          </a:ln>
        </p:spPr>
        <p:txBody>
          <a:bodyPr vert="horz" wrap="none" lIns="90000" tIns="45000" rIns="90000" bIns="45000" anchor="b" anchorCtr="0" compatLnSpc="1"/>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endParaRPr lang="cs-CZ" sz="1400" b="0" i="0" u="none" strike="noStrike" baseline="0">
              <a:ln>
                <a:noFill/>
              </a:ln>
              <a:solidFill>
                <a:srgbClr val="FFFFFF"/>
              </a:solidFill>
              <a:latin typeface="Arial" pitchFamily="18"/>
              <a:ea typeface="Microsoft YaHei" pitchFamily="2"/>
              <a:cs typeface="Mangal" pitchFamily="2"/>
            </a:endParaRPr>
          </a:p>
        </p:txBody>
      </p:sp>
      <p:sp>
        <p:nvSpPr>
          <p:cNvPr id="5" name="Zástupný symbol pro číslo snímku 4"/>
          <p:cNvSpPr txBox="1">
            <a:spLocks noGrp="1"/>
          </p:cNvSpPr>
          <p:nvPr>
            <p:ph type="sldNum" sz="quarter" idx="3"/>
          </p:nvPr>
        </p:nvSpPr>
        <p:spPr>
          <a:xfrm>
            <a:off x="3881880" y="8686800"/>
            <a:ext cx="2975760" cy="456839"/>
          </a:xfrm>
          <a:prstGeom prst="rect">
            <a:avLst/>
          </a:prstGeom>
          <a:noFill/>
          <a:ln>
            <a:noFill/>
          </a:ln>
        </p:spPr>
        <p:txBody>
          <a:bodyPr vert="horz" wrap="none" lIns="90000" tIns="45000" rIns="90000" bIns="45000" anchor="b" anchorCtr="0" compatLnSpc="1"/>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fld id="{438F57B0-1E96-4311-B6A7-E9CCD23C64A0}" type="slidenum">
              <a:t>‹#›</a:t>
            </a:fld>
            <a:endParaRPr lang="cs-CZ" sz="1400" b="0" i="0" u="none" strike="noStrike" baseline="0">
              <a:ln>
                <a:noFill/>
              </a:ln>
              <a:solidFill>
                <a:srgbClr val="FFFFFF"/>
              </a:solidFill>
              <a:latin typeface="Arial" pitchFamily="18"/>
              <a:ea typeface="Microsoft YaHei" pitchFamily="2"/>
              <a:cs typeface="Mangal" pitchFamily="2"/>
            </a:endParaRPr>
          </a:p>
        </p:txBody>
      </p:sp>
    </p:spTree>
    <p:extLst>
      <p:ext uri="{BB962C8B-B14F-4D97-AF65-F5344CB8AC3E}">
        <p14:creationId xmlns:p14="http://schemas.microsoft.com/office/powerpoint/2010/main" val="2465000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a:spLocks noMove="1" noResize="1"/>
          </p:cNvSpPr>
          <p:nvPr/>
        </p:nvSpPr>
        <p:spPr>
          <a:xfrm>
            <a:off x="0" y="0"/>
            <a:ext cx="6858000" cy="9144000"/>
          </a:xfrm>
          <a:prstGeom prst="rect">
            <a:avLst/>
          </a:prstGeom>
          <a:solidFill>
            <a:srgbClr val="FFFFFF"/>
          </a:solidFill>
          <a:ln>
            <a:noFill/>
            <a:prstDash val="solid"/>
          </a:ln>
        </p:spPr>
        <p:txBody>
          <a:bodyPr vert="horz" wrap="none" lIns="90000" tIns="45000" rIns="90000" bIns="45000" anchor="ctr" anchorCtr="1" compatLnSpc="1"/>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cs-CZ" sz="1800" b="0" i="0" u="none" strike="noStrike" baseline="0">
              <a:ln>
                <a:noFill/>
              </a:ln>
              <a:solidFill>
                <a:srgbClr val="FFFFFF"/>
              </a:solidFill>
              <a:latin typeface="Arial" pitchFamily="18"/>
              <a:ea typeface="Microsoft YaHei" pitchFamily="2"/>
              <a:cs typeface="Mangal" pitchFamily="2"/>
            </a:endParaRPr>
          </a:p>
        </p:txBody>
      </p:sp>
      <p:sp>
        <p:nvSpPr>
          <p:cNvPr id="3" name="Zástupný symbol pro záhlaví 2"/>
          <p:cNvSpPr txBox="1">
            <a:spLocks noGrp="1"/>
          </p:cNvSpPr>
          <p:nvPr>
            <p:ph type="hdr" sz="quarter"/>
          </p:nvPr>
        </p:nvSpPr>
        <p:spPr>
          <a:xfrm>
            <a:off x="-360" y="0"/>
            <a:ext cx="2971800" cy="457559"/>
          </a:xfrm>
          <a:prstGeom prst="rect">
            <a:avLst/>
          </a:prstGeom>
          <a:noFill/>
          <a:ln>
            <a:noFill/>
          </a:ln>
        </p:spPr>
        <p:txBody>
          <a:bodyPr vert="horz" wrap="square" lIns="90000" tIns="46800" rIns="90000" bIns="46800" anchor="t"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cs-CZ" sz="1800" b="0" i="0" u="none" strike="noStrike" baseline="0">
                <a:ln>
                  <a:noFill/>
                </a:ln>
                <a:solidFill>
                  <a:srgbClr val="FFFFFF"/>
                </a:solidFill>
                <a:latin typeface="Arial" pitchFamily="18"/>
                <a:ea typeface="Microsoft YaHei" pitchFamily="2"/>
                <a:cs typeface="Mangal" pitchFamily="2"/>
              </a:defRPr>
            </a:lvl1pPr>
          </a:lstStyle>
          <a:p>
            <a:pPr lvl="0"/>
            <a:endParaRPr lang="cs-CZ"/>
          </a:p>
        </p:txBody>
      </p:sp>
      <p:sp>
        <p:nvSpPr>
          <p:cNvPr id="4" name="Zástupný symbol pro datum 3"/>
          <p:cNvSpPr txBox="1">
            <a:spLocks noGrp="1"/>
          </p:cNvSpPr>
          <p:nvPr>
            <p:ph type="dt" idx="1"/>
          </p:nvPr>
        </p:nvSpPr>
        <p:spPr>
          <a:xfrm>
            <a:off x="3884399" y="0"/>
            <a:ext cx="2971800" cy="457559"/>
          </a:xfrm>
          <a:prstGeom prst="rect">
            <a:avLst/>
          </a:prstGeom>
          <a:noFill/>
          <a:ln>
            <a:noFill/>
          </a:ln>
        </p:spPr>
        <p:txBody>
          <a:bodyPr vert="horz" wrap="square" lIns="90000" tIns="46800" rIns="90000" bIns="46800" anchor="t" anchorCtr="0" compatLnSpc="1"/>
          <a:lstStyle>
            <a:lvl1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cs-CZ" sz="1200" b="0" i="0" u="none" strike="noStrike" baseline="0">
                <a:ln>
                  <a:noFill/>
                </a:ln>
                <a:solidFill>
                  <a:srgbClr val="FFFFFF"/>
                </a:solidFill>
                <a:latin typeface="Calibri" pitchFamily="34"/>
                <a:ea typeface="Microsoft YaHei" pitchFamily="2"/>
                <a:cs typeface="Mangal" pitchFamily="2"/>
              </a:defRPr>
            </a:lvl1pPr>
          </a:lstStyle>
          <a:p>
            <a:pPr lvl="0"/>
            <a:endParaRPr lang="cs-CZ"/>
          </a:p>
        </p:txBody>
      </p:sp>
      <p:sp>
        <p:nvSpPr>
          <p:cNvPr id="5" name="Zástupný symbol pro obrázek snímku 4"/>
          <p:cNvSpPr>
            <a:spLocks noGrp="1" noRot="1" noChangeAspect="1"/>
          </p:cNvSpPr>
          <p:nvPr>
            <p:ph type="sldImg" idx="2"/>
          </p:nvPr>
        </p:nvSpPr>
        <p:spPr>
          <a:xfrm>
            <a:off x="1143000" y="685440"/>
            <a:ext cx="4572000" cy="3429360"/>
          </a:xfrm>
          <a:prstGeom prst="rect">
            <a:avLst/>
          </a:prstGeom>
          <a:noFill/>
          <a:ln>
            <a:noFill/>
            <a:prstDash val="solid"/>
          </a:ln>
        </p:spPr>
      </p:sp>
      <p:sp>
        <p:nvSpPr>
          <p:cNvPr id="6" name="Zástupný symbol pro poznámky 5"/>
          <p:cNvSpPr txBox="1">
            <a:spLocks noGrp="1"/>
          </p:cNvSpPr>
          <p:nvPr>
            <p:ph type="body" sz="quarter" idx="3"/>
          </p:nvPr>
        </p:nvSpPr>
        <p:spPr>
          <a:xfrm>
            <a:off x="685799" y="4343400"/>
            <a:ext cx="5486399" cy="4115159"/>
          </a:xfrm>
          <a:prstGeom prst="rect">
            <a:avLst/>
          </a:prstGeom>
          <a:noFill/>
          <a:ln>
            <a:noFill/>
          </a:ln>
        </p:spPr>
        <p:txBody>
          <a:bodyPr vert="horz" lIns="0" tIns="0" rIns="0" bIns="0" compatLnSpc="1"/>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
        <p:nvSpPr>
          <p:cNvPr id="7" name="Zástupný symbol pro zápatí 6"/>
          <p:cNvSpPr txBox="1">
            <a:spLocks noGrp="1"/>
          </p:cNvSpPr>
          <p:nvPr>
            <p:ph type="ftr" sz="quarter" idx="4"/>
          </p:nvPr>
        </p:nvSpPr>
        <p:spPr>
          <a:xfrm>
            <a:off x="-360" y="8685000"/>
            <a:ext cx="2971800" cy="457559"/>
          </a:xfrm>
          <a:prstGeom prst="rect">
            <a:avLst/>
          </a:prstGeom>
          <a:noFill/>
          <a:ln>
            <a:noFill/>
          </a:ln>
        </p:spPr>
        <p:txBody>
          <a:bodyPr vert="horz" wrap="square" lIns="90000" tIns="46800" rIns="90000" bIns="46800" anchor="b"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cs-CZ" sz="1800" b="0" i="0" u="none" strike="noStrike" baseline="0">
                <a:ln>
                  <a:noFill/>
                </a:ln>
                <a:solidFill>
                  <a:srgbClr val="FFFFFF"/>
                </a:solidFill>
                <a:latin typeface="Arial" pitchFamily="18"/>
                <a:ea typeface="Microsoft YaHei" pitchFamily="2"/>
                <a:cs typeface="Mangal" pitchFamily="2"/>
              </a:defRPr>
            </a:lvl1pPr>
          </a:lstStyle>
          <a:p>
            <a:pPr lvl="0"/>
            <a:endParaRPr lang="cs-CZ"/>
          </a:p>
        </p:txBody>
      </p:sp>
      <p:sp>
        <p:nvSpPr>
          <p:cNvPr id="8" name="Zástupný symbol pro číslo snímku 7"/>
          <p:cNvSpPr txBox="1">
            <a:spLocks noGrp="1"/>
          </p:cNvSpPr>
          <p:nvPr>
            <p:ph type="sldNum" sz="quarter" idx="5"/>
          </p:nvPr>
        </p:nvSpPr>
        <p:spPr>
          <a:xfrm>
            <a:off x="3884399" y="8685000"/>
            <a:ext cx="2971800" cy="457559"/>
          </a:xfrm>
          <a:prstGeom prst="rect">
            <a:avLst/>
          </a:prstGeom>
          <a:noFill/>
          <a:ln>
            <a:noFill/>
          </a:ln>
        </p:spPr>
        <p:txBody>
          <a:bodyPr vert="horz" wrap="square" lIns="90000" tIns="46800" rIns="90000" bIns="46800" anchor="b" anchorCtr="0" compatLnSpc="1"/>
          <a:lstStyle>
            <a:lvl1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cs-CZ" sz="1200" b="0" i="0" u="none" strike="noStrike" baseline="0">
                <a:ln>
                  <a:noFill/>
                </a:ln>
                <a:solidFill>
                  <a:srgbClr val="FFFFFF"/>
                </a:solidFill>
                <a:latin typeface="Calibri" pitchFamily="34"/>
                <a:ea typeface="Microsoft YaHei" pitchFamily="2"/>
                <a:cs typeface="Mangal" pitchFamily="2"/>
              </a:defRPr>
            </a:lvl1pPr>
          </a:lstStyle>
          <a:p>
            <a:pPr lvl="0"/>
            <a:fld id="{54C2330E-72FC-4219-B9E6-7F347666E916}" type="slidenum">
              <a:t>‹#›</a:t>
            </a:fld>
            <a:endParaRPr lang="cs-CZ"/>
          </a:p>
        </p:txBody>
      </p:sp>
    </p:spTree>
    <p:extLst>
      <p:ext uri="{BB962C8B-B14F-4D97-AF65-F5344CB8AC3E}">
        <p14:creationId xmlns:p14="http://schemas.microsoft.com/office/powerpoint/2010/main" val="3254920241"/>
      </p:ext>
    </p:extLst>
  </p:cSld>
  <p:clrMap bg1="lt1" tx1="dk1" bg2="lt2" tx2="dk2" accent1="accent1" accent2="accent2" accent3="accent3" accent4="accent4" accent5="accent5" accent6="accent6" hlink="hlink" folHlink="folHlink"/>
  <p:notesStyle>
    <a:lvl1pPr marL="0" marR="0" indent="0" algn="l" rtl="0" hangingPunct="1">
      <a:lnSpc>
        <a:spcPct val="100000"/>
      </a:lnSpc>
      <a:spcBef>
        <a:spcPts val="448"/>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cs-CZ" sz="1200" b="0" i="0" u="none" strike="noStrike" baseline="0">
        <a:ln>
          <a:noFill/>
        </a:ln>
        <a:solidFill>
          <a:srgbClr val="000000"/>
        </a:solidFill>
        <a:latin typeface="Calibri" pitchFamily="34"/>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143000" y="685799"/>
            <a:ext cx="4572000" cy="3429000"/>
          </a:xfrm>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p:txBody>
          <a:bodyPr wrap="square" lIns="91440" tIns="45720" rIns="91440" bIns="45720" anchor="t" anchorCtr="0">
            <a:spAutoFit/>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pPr lvl="0"/>
            <a:endParaRPr lang="cs-CZ"/>
          </a:p>
        </p:txBody>
      </p:sp>
      <p:sp>
        <p:nvSpPr>
          <p:cNvPr id="4" name="Zástupný symbol pro číslo snímku 3"/>
          <p:cNvSpPr/>
          <p:nvPr/>
        </p:nvSpPr>
        <p:spPr>
          <a:xfrm>
            <a:off x="3884759" y="8685360"/>
            <a:ext cx="2971800" cy="457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b" anchorCtr="0" compatLnSpc="1"/>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CC60D37F-CF4D-49D7-A852-629FD496BBC0}" type="slidenum">
              <a:t>11</a:t>
            </a:fld>
            <a:endParaRPr lang="cs-CZ" sz="1200" b="0" i="0" u="none" strike="noStrike" baseline="0">
              <a:ln>
                <a:noFill/>
              </a:ln>
              <a:solidFill>
                <a:srgbClr val="FFFFFF"/>
              </a:solidFill>
              <a:latin typeface="Calibri" pitchFamily="34"/>
              <a:ea typeface="Microsoft YaHei" pitchFamily="2"/>
              <a:cs typeface="Mangal"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143000" y="685799"/>
            <a:ext cx="4572000" cy="3429000"/>
          </a:xfrm>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p:txBody>
          <a:bodyPr wrap="square" lIns="91440" tIns="45720" rIns="91440" bIns="45720" anchor="t" anchorCtr="0">
            <a:spAutoFit/>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pPr lvl="0">
              <a:spcBef>
                <a:spcPts val="0"/>
              </a:spcBef>
            </a:pPr>
            <a:r>
              <a:rPr lang="cs-CZ"/>
              <a:t> </a:t>
            </a:r>
          </a:p>
          <a:p>
            <a:pPr lvl="0">
              <a:spcBef>
                <a:spcPts val="0"/>
              </a:spcBef>
            </a:pPr>
            <a:r>
              <a:rPr lang="cs-CZ"/>
              <a:t>Dávky jsou uvedeny v mg Haloperidolu (haloperidolový ekvivalent). Rozmezí je vyjádřeno průměrnou dávkou ± směrodatná odchylka. Maximální doporučená denní dávka při léčbě psychóz je 40 mg. Např. v ústavu označeném E, je tato dávka překročena (až dvojnásobně) u poloviny medikovaných klientů.</a:t>
            </a:r>
          </a:p>
          <a:p>
            <a:pPr lvl="0">
              <a:spcBef>
                <a:spcPts val="0"/>
              </a:spcBef>
            </a:pPr>
            <a:endParaRPr lang="cs-CZ"/>
          </a:p>
        </p:txBody>
      </p:sp>
      <p:sp>
        <p:nvSpPr>
          <p:cNvPr id="4" name="Zástupný symbol pro číslo snímku 3"/>
          <p:cNvSpPr/>
          <p:nvPr/>
        </p:nvSpPr>
        <p:spPr>
          <a:xfrm>
            <a:off x="3884759" y="8685360"/>
            <a:ext cx="2971800" cy="457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b" anchorCtr="0" compatLnSpc="1"/>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2BA7776B-EFB7-4D2B-9FCC-B7BE9D2B4418}" type="slidenum">
              <a:t>12</a:t>
            </a:fld>
            <a:endParaRPr lang="cs-CZ" sz="1200" b="0" i="0" u="none" strike="noStrike" baseline="0">
              <a:ln>
                <a:noFill/>
              </a:ln>
              <a:solidFill>
                <a:srgbClr val="FFFFFF"/>
              </a:solidFill>
              <a:latin typeface="Calibri" pitchFamily="34"/>
              <a:ea typeface="Microsoft YaHei" pitchFamily="2"/>
              <a:cs typeface="Mangal"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143000" y="685799"/>
            <a:ext cx="4572000" cy="3429000"/>
          </a:xfrm>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p:txBody>
          <a:bodyPr wrap="square" lIns="91440" tIns="45720" rIns="91440" bIns="45720" anchor="t" anchorCtr="0">
            <a:spAutoFit/>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pPr lvl="0">
              <a:spcBef>
                <a:spcPts val="0"/>
              </a:spcBef>
            </a:pPr>
            <a:r>
              <a:rPr lang="cs-CZ" b="1"/>
              <a:t>Srovnání medikace DZR (9/2009)  s rezidenčními službami ve Středočeském kraji 2006 a 2007, kde je uveden stav DOZP (E) v 5.měs. roku 2009 (Při srovnání grafů je zřetelné výrazné snížení neuroleptických dávek).</a:t>
            </a:r>
          </a:p>
          <a:p>
            <a:pPr lvl="0">
              <a:spcBef>
                <a:spcPts val="0"/>
              </a:spcBef>
            </a:pPr>
            <a:endParaRPr lang="cs-CZ" b="1"/>
          </a:p>
        </p:txBody>
      </p:sp>
      <p:sp>
        <p:nvSpPr>
          <p:cNvPr id="4" name="Zástupný symbol pro číslo snímku 3"/>
          <p:cNvSpPr/>
          <p:nvPr/>
        </p:nvSpPr>
        <p:spPr>
          <a:xfrm>
            <a:off x="3884759" y="8685360"/>
            <a:ext cx="2971800" cy="457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b" anchorCtr="0" compatLnSpc="1"/>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2C81A996-04D4-4FD6-AD51-6BB11A76CCC8}" type="slidenum">
              <a:t>13</a:t>
            </a:fld>
            <a:endParaRPr lang="cs-CZ" sz="1200" b="0" i="0" u="none" strike="noStrike" baseline="0">
              <a:ln>
                <a:noFill/>
              </a:ln>
              <a:solidFill>
                <a:srgbClr val="FFFFFF"/>
              </a:solidFill>
              <a:latin typeface="Calibri" pitchFamily="34"/>
              <a:ea typeface="Microsoft YaHei" pitchFamily="2"/>
              <a:cs typeface="Mangal" pitchFamily="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solidFill>
            <a:srgbClr val="CFE7F5"/>
          </a:solidFill>
          <a:ln w="25400">
            <a:solidFill>
              <a:srgbClr val="808080"/>
            </a:solidFill>
            <a:prstDash val="solid"/>
          </a:ln>
        </p:spPr>
      </p:sp>
      <p:sp>
        <p:nvSpPr>
          <p:cNvPr id="3" name="Zástupný symbol pro poznámky 2"/>
          <p:cNvSpPr txBox="1">
            <a:spLocks noGrp="1"/>
          </p:cNvSpPr>
          <p:nvPr>
            <p:ph type="body" sz="quarter" idx="1"/>
          </p:nvPr>
        </p:nvSpPr>
        <p:spPr>
          <a:xfrm>
            <a:off x="685799" y="4343400"/>
            <a:ext cx="5486399" cy="4115520"/>
          </a:xfrm>
        </p:spPr>
        <p:txBody>
          <a:bodyPr/>
          <a:lstStyle>
            <a:defPPr lvl="0">
              <a:buNone/>
            </a:defPPr>
            <a:lvl1pPr lvl="0">
              <a:buNone/>
            </a:lvl1pPr>
            <a:lvl2pPr lvl="1">
              <a:buClr>
                <a:srgbClr val="000000"/>
              </a:buClr>
              <a:buSzPct val="100000"/>
              <a:buFont typeface="Calibri" pitchFamily="34"/>
              <a:buChar char="•"/>
            </a:lvl2pPr>
            <a:lvl3pPr lvl="2">
              <a:buClr>
                <a:srgbClr val="000000"/>
              </a:buClr>
              <a:buSzPct val="100000"/>
              <a:buFont typeface="Calibri" pitchFamily="34"/>
              <a:buChar char="•"/>
            </a:lvl3pPr>
            <a:lvl4pPr lvl="3">
              <a:buClr>
                <a:srgbClr val="000000"/>
              </a:buClr>
              <a:buSzPct val="100000"/>
              <a:buFont typeface="Calibri" pitchFamily="34"/>
              <a:buChar char="•"/>
            </a:lvl4pPr>
            <a:lvl5pPr lvl="4">
              <a:buClr>
                <a:srgbClr val="000000"/>
              </a:buClr>
              <a:buSzPct val="100000"/>
              <a:buFont typeface="Calibri" pitchFamily="34"/>
              <a:buChar char="•"/>
            </a:lvl5pPr>
            <a:lvl6pPr lvl="5">
              <a:buClr>
                <a:srgbClr val="000000"/>
              </a:buClr>
              <a:buSzPct val="100000"/>
              <a:buFont typeface="Calibri" pitchFamily="34"/>
              <a:buChar char="•"/>
            </a:lvl6pPr>
            <a:lvl7pPr lvl="6">
              <a:buClr>
                <a:srgbClr val="000000"/>
              </a:buClr>
              <a:buSzPct val="100000"/>
              <a:buFont typeface="Calibri" pitchFamily="34"/>
              <a:buChar char="•"/>
            </a:lvl7pPr>
            <a:lvl8pPr lvl="7">
              <a:buClr>
                <a:srgbClr val="000000"/>
              </a:buClr>
              <a:buSzPct val="100000"/>
              <a:buFont typeface="Calibri" pitchFamily="34"/>
              <a:buChar char="•"/>
            </a:lvl8pPr>
            <a:lvl9pPr lvl="8">
              <a:buClr>
                <a:srgbClr val="000000"/>
              </a:buClr>
              <a:buSzPct val="100000"/>
              <a:buFont typeface="Calibri" pitchFamily="34"/>
              <a:buChar char="•"/>
            </a:lvl9p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číslo snímku 4"/>
          <p:cNvSpPr>
            <a:spLocks noGrp="1"/>
          </p:cNvSpPr>
          <p:nvPr>
            <p:ph type="sldNum" sz="quarter" idx="11"/>
          </p:nvPr>
        </p:nvSpPr>
        <p:spPr/>
        <p:txBody>
          <a:bodyPr/>
          <a:lstStyle/>
          <a:p>
            <a:pPr lvl="0"/>
            <a:fld id="{A0F2B89E-05E2-48F4-9497-87B5183CAB75}" type="slidenum">
              <a:t>‹#›</a:t>
            </a:fld>
            <a:endParaRPr lang="cs-CZ"/>
          </a:p>
        </p:txBody>
      </p:sp>
      <p:sp>
        <p:nvSpPr>
          <p:cNvPr id="6" name="Zástupný symbol pro zápatí 5"/>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40468974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číslo snímku 4"/>
          <p:cNvSpPr>
            <a:spLocks noGrp="1"/>
          </p:cNvSpPr>
          <p:nvPr>
            <p:ph type="sldNum" sz="quarter" idx="11"/>
          </p:nvPr>
        </p:nvSpPr>
        <p:spPr/>
        <p:txBody>
          <a:bodyPr/>
          <a:lstStyle/>
          <a:p>
            <a:pPr lvl="0"/>
            <a:fld id="{87F2367A-5D74-4F46-BC6E-BC0BE7C88549}" type="slidenum">
              <a:t>‹#›</a:t>
            </a:fld>
            <a:endParaRPr lang="cs-CZ"/>
          </a:p>
        </p:txBody>
      </p:sp>
      <p:sp>
        <p:nvSpPr>
          <p:cNvPr id="6" name="Zástupný symbol pro zápatí 5"/>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6591910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400800" y="1385888"/>
            <a:ext cx="1828800" cy="53609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14400" y="1385888"/>
            <a:ext cx="5334000" cy="53609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číslo snímku 4"/>
          <p:cNvSpPr>
            <a:spLocks noGrp="1"/>
          </p:cNvSpPr>
          <p:nvPr>
            <p:ph type="sldNum" sz="quarter" idx="11"/>
          </p:nvPr>
        </p:nvSpPr>
        <p:spPr/>
        <p:txBody>
          <a:bodyPr/>
          <a:lstStyle/>
          <a:p>
            <a:pPr lvl="0"/>
            <a:fld id="{709CC633-4F60-459A-83F2-269396E98E6A}" type="slidenum">
              <a:t>‹#›</a:t>
            </a:fld>
            <a:endParaRPr lang="cs-CZ"/>
          </a:p>
        </p:txBody>
      </p:sp>
      <p:sp>
        <p:nvSpPr>
          <p:cNvPr id="6" name="Zástupný symbol pro zápatí 5"/>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9834559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číslo snímku 4"/>
          <p:cNvSpPr>
            <a:spLocks noGrp="1"/>
          </p:cNvSpPr>
          <p:nvPr>
            <p:ph type="sldNum" sz="quarter" idx="11"/>
          </p:nvPr>
        </p:nvSpPr>
        <p:spPr/>
        <p:txBody>
          <a:bodyPr/>
          <a:lstStyle/>
          <a:p>
            <a:pPr lvl="0"/>
            <a:fld id="{26A29F6A-92FD-4AE0-85EB-8504F95E4618}" type="slidenum">
              <a:t>‹#›</a:t>
            </a:fld>
            <a:endParaRPr lang="cs-CZ"/>
          </a:p>
        </p:txBody>
      </p:sp>
      <p:sp>
        <p:nvSpPr>
          <p:cNvPr id="6" name="Zástupný symbol pro zápatí 5"/>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32290230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číslo snímku 4"/>
          <p:cNvSpPr>
            <a:spLocks noGrp="1"/>
          </p:cNvSpPr>
          <p:nvPr>
            <p:ph type="sldNum" sz="quarter" idx="11"/>
          </p:nvPr>
        </p:nvSpPr>
        <p:spPr/>
        <p:txBody>
          <a:bodyPr/>
          <a:lstStyle/>
          <a:p>
            <a:pPr lvl="0"/>
            <a:fld id="{6B20C075-6336-416A-A03E-537BCDB7B2C3}" type="slidenum">
              <a:t>‹#›</a:t>
            </a:fld>
            <a:endParaRPr lang="cs-CZ"/>
          </a:p>
        </p:txBody>
      </p:sp>
      <p:sp>
        <p:nvSpPr>
          <p:cNvPr id="6" name="Zástupný symbol pro zápatí 5"/>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41634982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14400" y="2770188"/>
            <a:ext cx="3581400" cy="3976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2770188"/>
            <a:ext cx="3581400" cy="3976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lvl="0"/>
            <a:endParaRPr lang="cs-CZ"/>
          </a:p>
        </p:txBody>
      </p:sp>
      <p:sp>
        <p:nvSpPr>
          <p:cNvPr id="6" name="Zástupný symbol pro číslo snímku 5"/>
          <p:cNvSpPr>
            <a:spLocks noGrp="1"/>
          </p:cNvSpPr>
          <p:nvPr>
            <p:ph type="sldNum" sz="quarter" idx="11"/>
          </p:nvPr>
        </p:nvSpPr>
        <p:spPr/>
        <p:txBody>
          <a:bodyPr/>
          <a:lstStyle/>
          <a:p>
            <a:pPr lvl="0"/>
            <a:fld id="{13B6B662-54BC-4EDD-8FFB-9F5384376A09}" type="slidenum">
              <a:t>‹#›</a:t>
            </a:fld>
            <a:endParaRPr lang="cs-CZ"/>
          </a:p>
        </p:txBody>
      </p:sp>
      <p:sp>
        <p:nvSpPr>
          <p:cNvPr id="7" name="Zástupný symbol pro zápatí 6"/>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35430259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lvl="0"/>
            <a:endParaRPr lang="cs-CZ"/>
          </a:p>
        </p:txBody>
      </p:sp>
      <p:sp>
        <p:nvSpPr>
          <p:cNvPr id="8" name="Zástupný symbol pro číslo snímku 7"/>
          <p:cNvSpPr>
            <a:spLocks noGrp="1"/>
          </p:cNvSpPr>
          <p:nvPr>
            <p:ph type="sldNum" sz="quarter" idx="11"/>
          </p:nvPr>
        </p:nvSpPr>
        <p:spPr/>
        <p:txBody>
          <a:bodyPr/>
          <a:lstStyle/>
          <a:p>
            <a:pPr lvl="0"/>
            <a:fld id="{10906C40-6F05-4F5C-8C12-2004D8A233F8}" type="slidenum">
              <a:t>‹#›</a:t>
            </a:fld>
            <a:endParaRPr lang="cs-CZ"/>
          </a:p>
        </p:txBody>
      </p:sp>
      <p:sp>
        <p:nvSpPr>
          <p:cNvPr id="9" name="Zástupný symbol pro zápatí 8"/>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14344217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lvl="0"/>
            <a:endParaRPr lang="cs-CZ"/>
          </a:p>
        </p:txBody>
      </p:sp>
      <p:sp>
        <p:nvSpPr>
          <p:cNvPr id="4" name="Zástupný symbol pro číslo snímku 3"/>
          <p:cNvSpPr>
            <a:spLocks noGrp="1"/>
          </p:cNvSpPr>
          <p:nvPr>
            <p:ph type="sldNum" sz="quarter" idx="11"/>
          </p:nvPr>
        </p:nvSpPr>
        <p:spPr/>
        <p:txBody>
          <a:bodyPr/>
          <a:lstStyle/>
          <a:p>
            <a:pPr lvl="0"/>
            <a:fld id="{9030BAD3-219A-4134-8746-839C06479E5B}" type="slidenum">
              <a:t>‹#›</a:t>
            </a:fld>
            <a:endParaRPr lang="cs-CZ"/>
          </a:p>
        </p:txBody>
      </p:sp>
      <p:sp>
        <p:nvSpPr>
          <p:cNvPr id="5" name="Zástupný symbol pro zápatí 4"/>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36491305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lvl="0"/>
            <a:endParaRPr lang="cs-CZ"/>
          </a:p>
        </p:txBody>
      </p:sp>
      <p:sp>
        <p:nvSpPr>
          <p:cNvPr id="3" name="Zástupný symbol pro číslo snímku 2"/>
          <p:cNvSpPr>
            <a:spLocks noGrp="1"/>
          </p:cNvSpPr>
          <p:nvPr>
            <p:ph type="sldNum" sz="quarter" idx="11"/>
          </p:nvPr>
        </p:nvSpPr>
        <p:spPr/>
        <p:txBody>
          <a:bodyPr/>
          <a:lstStyle/>
          <a:p>
            <a:pPr lvl="0"/>
            <a:fld id="{5F2B72D7-638D-42DA-A2C5-E640D521D3A1}" type="slidenum">
              <a:t>‹#›</a:t>
            </a:fld>
            <a:endParaRPr lang="cs-CZ"/>
          </a:p>
        </p:txBody>
      </p:sp>
      <p:sp>
        <p:nvSpPr>
          <p:cNvPr id="4" name="Zástupný symbol pro zápatí 3"/>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35813152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endParaRPr lang="cs-CZ"/>
          </a:p>
        </p:txBody>
      </p:sp>
      <p:sp>
        <p:nvSpPr>
          <p:cNvPr id="6" name="Zástupný symbol pro číslo snímku 5"/>
          <p:cNvSpPr>
            <a:spLocks noGrp="1"/>
          </p:cNvSpPr>
          <p:nvPr>
            <p:ph type="sldNum" sz="quarter" idx="11"/>
          </p:nvPr>
        </p:nvSpPr>
        <p:spPr/>
        <p:txBody>
          <a:bodyPr/>
          <a:lstStyle/>
          <a:p>
            <a:pPr lvl="0"/>
            <a:fld id="{0852BC50-1D9A-4C13-A888-D0C2A5926F0B}" type="slidenum">
              <a:t>‹#›</a:t>
            </a:fld>
            <a:endParaRPr lang="cs-CZ"/>
          </a:p>
        </p:txBody>
      </p:sp>
      <p:sp>
        <p:nvSpPr>
          <p:cNvPr id="7" name="Zástupný symbol pro zápatí 6"/>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215483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endParaRPr lang="cs-CZ"/>
          </a:p>
        </p:txBody>
      </p:sp>
      <p:sp>
        <p:nvSpPr>
          <p:cNvPr id="6" name="Zástupný symbol pro číslo snímku 5"/>
          <p:cNvSpPr>
            <a:spLocks noGrp="1"/>
          </p:cNvSpPr>
          <p:nvPr>
            <p:ph type="sldNum" sz="quarter" idx="11"/>
          </p:nvPr>
        </p:nvSpPr>
        <p:spPr/>
        <p:txBody>
          <a:bodyPr/>
          <a:lstStyle/>
          <a:p>
            <a:pPr lvl="0"/>
            <a:fld id="{E4C60CB9-539B-4F43-9838-E4ECC1941A2B}" type="slidenum">
              <a:t>‹#›</a:t>
            </a:fld>
            <a:endParaRPr lang="cs-CZ"/>
          </a:p>
        </p:txBody>
      </p:sp>
      <p:sp>
        <p:nvSpPr>
          <p:cNvPr id="7" name="Zástupný symbol pro zápatí 6"/>
          <p:cNvSpPr>
            <a:spLocks noGrp="1"/>
          </p:cNvSpPr>
          <p:nvPr>
            <p:ph type="ftr" sz="quarter" idx="12"/>
          </p:nvPr>
        </p:nvSpPr>
        <p:spPr/>
        <p:txBody>
          <a:bodyPr/>
          <a:lstStyle/>
          <a:p>
            <a:pPr lvl="0"/>
            <a:endParaRPr lang="cs-CZ"/>
          </a:p>
        </p:txBody>
      </p:sp>
    </p:spTree>
    <p:extLst>
      <p:ext uri="{BB962C8B-B14F-4D97-AF65-F5344CB8AC3E}">
        <p14:creationId xmlns:p14="http://schemas.microsoft.com/office/powerpoint/2010/main" val="23341000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606B76"/>
            </a:gs>
            <a:gs pos="100000">
              <a:srgbClr val="232B32"/>
            </a:gs>
          </a:gsLst>
          <a:lin ang="5400000"/>
        </a:gradFill>
        <a:effectLst/>
      </p:bgPr>
    </p:bg>
    <p:spTree>
      <p:nvGrpSpPr>
        <p:cNvPr id="1" name=""/>
        <p:cNvGrpSpPr/>
        <p:nvPr/>
      </p:nvGrpSpPr>
      <p:grpSpPr>
        <a:xfrm>
          <a:off x="0" y="0"/>
          <a:ext cx="0" cy="0"/>
          <a:chOff x="0" y="0"/>
          <a:chExt cx="0" cy="0"/>
        </a:xfrm>
      </p:grpSpPr>
      <p:sp>
        <p:nvSpPr>
          <p:cNvPr id="2" name="Rectangle 9"/>
          <p:cNvSpPr/>
          <p:nvPr/>
        </p:nvSpPr>
        <p:spPr>
          <a:xfrm>
            <a:off x="8435880" y="573120"/>
            <a:ext cx="85680" cy="5731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8600"/>
          </a:solidFill>
          <a:ln>
            <a:noFill/>
            <a:prstDash val="solid"/>
          </a:ln>
        </p:spPr>
        <p:txBody>
          <a:bodyPr vert="horz" wrap="square" lIns="90000" tIns="46800" rIns="90000" bIns="46800" anchor="ctr" anchorCtr="0" compatLnSpc="1"/>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cs-CZ" sz="1800" b="0" i="0" u="none" strike="noStrike" baseline="0">
              <a:ln>
                <a:noFill/>
              </a:ln>
              <a:solidFill>
                <a:srgbClr val="FFFFFF"/>
              </a:solidFill>
              <a:latin typeface="Arial" pitchFamily="18"/>
              <a:ea typeface="Microsoft YaHei" pitchFamily="2"/>
              <a:cs typeface="Mangal" pitchFamily="2"/>
            </a:endParaRPr>
          </a:p>
        </p:txBody>
      </p:sp>
      <p:sp>
        <p:nvSpPr>
          <p:cNvPr id="3" name="Rectangle 10"/>
          <p:cNvSpPr/>
          <p:nvPr/>
        </p:nvSpPr>
        <p:spPr>
          <a:xfrm>
            <a:off x="8569440" y="573120"/>
            <a:ext cx="576000" cy="5731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8600"/>
          </a:solidFill>
          <a:ln>
            <a:noFill/>
            <a:prstDash val="solid"/>
          </a:ln>
        </p:spPr>
        <p:txBody>
          <a:bodyPr vert="horz" wrap="square" lIns="90000" tIns="46800" rIns="90000" bIns="46800" anchor="ctr" anchorCtr="0" compatLnSpc="1"/>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cs-CZ" sz="1800" b="0" i="0" u="none" strike="noStrike" baseline="0">
              <a:ln>
                <a:noFill/>
              </a:ln>
              <a:solidFill>
                <a:srgbClr val="FFFFFF"/>
              </a:solidFill>
              <a:latin typeface="Arial" pitchFamily="18"/>
              <a:ea typeface="Microsoft YaHei" pitchFamily="2"/>
              <a:cs typeface="Mangal" pitchFamily="2"/>
            </a:endParaRPr>
          </a:p>
        </p:txBody>
      </p:sp>
      <p:sp>
        <p:nvSpPr>
          <p:cNvPr id="4" name="Zástupný symbol pro nadpis 3"/>
          <p:cNvSpPr txBox="1">
            <a:spLocks noGrp="1"/>
          </p:cNvSpPr>
          <p:nvPr>
            <p:ph type="title"/>
          </p:nvPr>
        </p:nvSpPr>
        <p:spPr>
          <a:xfrm>
            <a:off x="914400" y="1385999"/>
            <a:ext cx="7315200" cy="1312920"/>
          </a:xfrm>
          <a:prstGeom prst="rect">
            <a:avLst/>
          </a:prstGeom>
          <a:noFill/>
          <a:ln>
            <a:noFill/>
          </a:ln>
        </p:spPr>
        <p:txBody>
          <a:bodyPr vert="horz" lIns="90000" tIns="46800" rIns="90000" bIns="46800" anchor="b" anchorCtr="0" compatLnSpc="1"/>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cs-CZ"/>
          </a:p>
        </p:txBody>
      </p:sp>
      <p:sp>
        <p:nvSpPr>
          <p:cNvPr id="5" name="Zástupný symbol pro text 4"/>
          <p:cNvSpPr txBox="1">
            <a:spLocks noGrp="1"/>
          </p:cNvSpPr>
          <p:nvPr>
            <p:ph type="body" idx="1"/>
          </p:nvPr>
        </p:nvSpPr>
        <p:spPr>
          <a:xfrm>
            <a:off x="914400" y="2769839"/>
            <a:ext cx="7315200" cy="3977640"/>
          </a:xfrm>
          <a:prstGeom prst="rect">
            <a:avLst/>
          </a:prstGeom>
          <a:noFill/>
          <a:ln>
            <a:noFill/>
          </a:ln>
        </p:spPr>
        <p:txBody>
          <a:bodyPr vert="horz" lIns="90000" tIns="46800" rIns="90000" bIns="46800" anchor="t" anchorCtr="0" compatLnSpc="1"/>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datum 5"/>
          <p:cNvSpPr txBox="1">
            <a:spLocks noGrp="1"/>
          </p:cNvSpPr>
          <p:nvPr>
            <p:ph type="dt" sz="half" idx="2"/>
          </p:nvPr>
        </p:nvSpPr>
        <p:spPr>
          <a:xfrm>
            <a:off x="6006600" y="513719"/>
            <a:ext cx="1189080" cy="368279"/>
          </a:xfrm>
          <a:prstGeom prst="rect">
            <a:avLst/>
          </a:prstGeom>
          <a:noFill/>
          <a:ln>
            <a:noFill/>
          </a:ln>
        </p:spPr>
        <p:txBody>
          <a:bodyPr vert="horz" wrap="square" lIns="90000" tIns="0" rIns="90000" bIns="46800" anchor="t"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cs-CZ" sz="1800" b="0" i="0" u="none" strike="noStrike" baseline="0">
                <a:solidFill>
                  <a:srgbClr val="000000"/>
                </a:solidFill>
                <a:latin typeface="Arial" pitchFamily="18"/>
                <a:ea typeface="Lucida Sans Unicode" pitchFamily="2"/>
                <a:cs typeface="Tahoma" pitchFamily="2"/>
              </a:defRPr>
            </a:lvl1pPr>
          </a:lstStyle>
          <a:p>
            <a:pPr lvl="0"/>
            <a:endParaRPr lang="cs-CZ"/>
          </a:p>
        </p:txBody>
      </p:sp>
      <p:sp>
        <p:nvSpPr>
          <p:cNvPr id="7" name="Zástupný symbol pro číslo snímku 6"/>
          <p:cNvSpPr txBox="1">
            <a:spLocks noGrp="1"/>
          </p:cNvSpPr>
          <p:nvPr>
            <p:ph type="sldNum" sz="quarter" idx="4"/>
          </p:nvPr>
        </p:nvSpPr>
        <p:spPr>
          <a:xfrm>
            <a:off x="7314840" y="516240"/>
            <a:ext cx="939959" cy="368279"/>
          </a:xfrm>
          <a:prstGeom prst="rect">
            <a:avLst/>
          </a:prstGeom>
          <a:noFill/>
          <a:ln>
            <a:noFill/>
          </a:ln>
        </p:spPr>
        <p:txBody>
          <a:bodyPr vert="horz" wrap="square" lIns="90000" tIns="0" rIns="90000" bIns="46800" anchor="t"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cs-CZ" sz="1800" b="0" i="0" u="none" strike="noStrike" baseline="0">
                <a:solidFill>
                  <a:srgbClr val="000000"/>
                </a:solidFill>
                <a:latin typeface="Arial" pitchFamily="18"/>
                <a:ea typeface="Lucida Sans Unicode" pitchFamily="2"/>
                <a:cs typeface="Tahoma" pitchFamily="2"/>
              </a:defRPr>
            </a:lvl1pPr>
          </a:lstStyle>
          <a:p>
            <a:pPr lvl="0"/>
            <a:fld id="{22430925-1637-47E8-B908-A51DEE09237B}" type="slidenum">
              <a:t>‹#›</a:t>
            </a:fld>
            <a:endParaRPr lang="cs-CZ"/>
          </a:p>
        </p:txBody>
      </p:sp>
      <p:sp>
        <p:nvSpPr>
          <p:cNvPr id="8" name="Zástupný symbol pro zápatí 7"/>
          <p:cNvSpPr txBox="1">
            <a:spLocks noGrp="1"/>
          </p:cNvSpPr>
          <p:nvPr>
            <p:ph type="ftr" sz="quarter" idx="3"/>
          </p:nvPr>
        </p:nvSpPr>
        <p:spPr>
          <a:xfrm>
            <a:off x="6008760" y="855719"/>
            <a:ext cx="2246400" cy="321480"/>
          </a:xfrm>
          <a:prstGeom prst="rect">
            <a:avLst/>
          </a:prstGeom>
          <a:noFill/>
          <a:ln>
            <a:noFill/>
          </a:ln>
        </p:spPr>
        <p:txBody>
          <a:bodyPr vert="horz" wrap="square" lIns="90000" tIns="0" rIns="90000" bIns="46800" anchor="t"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cs-CZ" sz="1800" b="0" i="0" u="none" strike="noStrike" baseline="0">
                <a:solidFill>
                  <a:srgbClr val="000000"/>
                </a:solidFill>
                <a:latin typeface="Arial" pitchFamily="18"/>
                <a:ea typeface="Lucida Sans Unicode" pitchFamily="2"/>
                <a:cs typeface="Tahoma" pitchFamily="2"/>
              </a:defRPr>
            </a:lvl1pPr>
          </a:lstStyle>
          <a:p>
            <a:pPr lvl="0"/>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indent="0" algn="l" rtl="0" hangingPunct="1">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cs-CZ" sz="4000" b="0" i="0" u="none" strike="noStrike" baseline="0">
          <a:ln>
            <a:noFill/>
          </a:ln>
          <a:solidFill>
            <a:srgbClr val="FF8600"/>
          </a:solidFill>
          <a:latin typeface="Arial" pitchFamily="18"/>
          <a:ea typeface="Microsoft YaHei" pitchFamily="2"/>
          <a:cs typeface="Mangal" pitchFamily="2"/>
        </a:defRPr>
      </a:lvl1pPr>
    </p:titleStyle>
    <p:bodyStyle>
      <a:lvl1pPr marL="0" marR="0" indent="0" algn="l" rtl="0" hangingPunct="1">
        <a:lnSpc>
          <a:spcPct val="100000"/>
        </a:lnSpc>
        <a:spcBef>
          <a:spcPts val="499"/>
        </a:spcBef>
        <a:spcAft>
          <a:spcPts val="0"/>
        </a:spcAft>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18"/>
          <a:ea typeface="Microsoft YaHei" pitchFamily="2"/>
          <a:cs typeface="Mangal"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www.kvalitavpraxi.cz/"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svm"/><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svm"/><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00000" y="513719"/>
            <a:ext cx="7315200" cy="1402199"/>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4300"/>
              <a:t>Psychofarmaka a psychiatři </a:t>
            </a:r>
            <a:br>
              <a:rPr lang="cs-CZ" sz="4300"/>
            </a:br>
            <a:r>
              <a:rPr lang="cs-CZ" sz="4300"/>
              <a:t>v DOZP</a:t>
            </a:r>
          </a:p>
        </p:txBody>
      </p:sp>
      <p:sp>
        <p:nvSpPr>
          <p:cNvPr id="3" name="TextovéPole 2"/>
          <p:cNvSpPr txBox="1"/>
          <p:nvPr/>
        </p:nvSpPr>
        <p:spPr>
          <a:xfrm>
            <a:off x="914400" y="5167080"/>
            <a:ext cx="7315200" cy="1144800"/>
          </a:xfrm>
          <a:prstGeom prst="rect">
            <a:avLst/>
          </a:prstGeom>
          <a:noFill/>
          <a:ln>
            <a:noFill/>
          </a:ln>
        </p:spPr>
        <p:txBody>
          <a:bodyPr vert="horz" wrap="square" lIns="91440" tIns="45720" rIns="91440" bIns="45720" anchor="t" anchorCtr="0" compatLnSpc="1">
            <a:spAutoFit/>
          </a:bodyPr>
          <a:lstStyle>
            <a:defPPr lvl="0">
              <a:buNone/>
            </a:defPPr>
            <a:lvl1pPr lvl="0">
              <a:buNone/>
            </a:lvl1pPr>
            <a:lvl2pPr lvl="1">
              <a:buClr>
                <a:srgbClr val="FF8600"/>
              </a:buClr>
              <a:buSzPct val="100000"/>
              <a:buFont typeface="Wingdings" pitchFamily="2"/>
              <a:buChar char=""/>
            </a:lvl2pPr>
            <a:lvl3pPr lvl="2">
              <a:buClr>
                <a:srgbClr val="FF8600"/>
              </a:buClr>
              <a:buSzPct val="100000"/>
              <a:buFont typeface="Wingdings" pitchFamily="2"/>
              <a:buChar char=""/>
            </a:lvl3pPr>
            <a:lvl4pPr lvl="3">
              <a:buClr>
                <a:srgbClr val="FF8600"/>
              </a:buClr>
              <a:buSzPct val="100000"/>
              <a:buFont typeface="Wingdings" pitchFamily="2"/>
              <a:buChar char=""/>
            </a:lvl4pPr>
            <a:lvl5pPr lvl="4">
              <a:buClr>
                <a:srgbClr val="FF8600"/>
              </a:buClr>
              <a:buSzPct val="100000"/>
              <a:buFont typeface="Wingdings" pitchFamily="2"/>
              <a:buChar char=""/>
            </a:lvl5pPr>
            <a:lvl6pPr lvl="5">
              <a:buClr>
                <a:srgbClr val="FF8600"/>
              </a:buClr>
              <a:buSzPct val="100000"/>
              <a:buFont typeface="Wingdings" pitchFamily="2"/>
              <a:buChar char=""/>
            </a:lvl6pPr>
            <a:lvl7pPr lvl="6">
              <a:buClr>
                <a:srgbClr val="FF8600"/>
              </a:buClr>
              <a:buSzPct val="100000"/>
              <a:buFont typeface="Wingdings" pitchFamily="2"/>
              <a:buChar char=""/>
            </a:lvl7pPr>
            <a:lvl8pPr lvl="7">
              <a:buClr>
                <a:srgbClr val="FF8600"/>
              </a:buClr>
              <a:buSzPct val="100000"/>
              <a:buFont typeface="Wingdings" pitchFamily="2"/>
              <a:buChar char=""/>
            </a:lvl8pPr>
            <a:lvl9pPr lvl="8">
              <a:buClr>
                <a:srgbClr val="FF8600"/>
              </a:buClr>
              <a:buSzPct val="100000"/>
              <a:buFont typeface="Wingdings" pitchFamily="2"/>
              <a:buChar char=""/>
            </a:lvl9pPr>
          </a:lstStyle>
          <a:p>
            <a:pPr marL="0" marR="0" lvl="0" indent="0" algn="l" rtl="0" hangingPunct="1">
              <a:lnSpc>
                <a:spcPct val="100000"/>
              </a:lnSpc>
              <a:spcBef>
                <a:spcPts val="550"/>
              </a:spcBef>
              <a:spcAft>
                <a:spcPts val="0"/>
              </a:spcAft>
              <a:buNone/>
              <a:tabLst>
                <a:tab pos="0" algn="l"/>
                <a:tab pos="868319" algn="l"/>
                <a:tab pos="1782720" algn="l"/>
                <a:tab pos="2697120" algn="l"/>
                <a:tab pos="3611520" algn="l"/>
                <a:tab pos="4525920" algn="l"/>
                <a:tab pos="5440320" algn="l"/>
                <a:tab pos="6354720" algn="l"/>
                <a:tab pos="7269120" algn="l"/>
                <a:tab pos="8183520" algn="l"/>
                <a:tab pos="9097920" algn="l"/>
                <a:tab pos="10012320" algn="l"/>
              </a:tabLst>
            </a:pPr>
            <a:r>
              <a:rPr lang="cs-CZ" sz="2200" b="0" i="0" u="none" strike="noStrike" baseline="0">
                <a:ln>
                  <a:noFill/>
                </a:ln>
                <a:solidFill>
                  <a:srgbClr val="FFFFFF"/>
                </a:solidFill>
                <a:latin typeface="Arial" pitchFamily="18"/>
                <a:ea typeface="Microsoft YaHei" pitchFamily="2"/>
                <a:cs typeface="Mangal" pitchFamily="2"/>
              </a:rPr>
              <a:t>Zkušenosti z průzkumů i z praxe</a:t>
            </a:r>
          </a:p>
          <a:p>
            <a:pPr marL="0" marR="0" lvl="0" indent="0" algn="l" rtl="0" hangingPunct="1">
              <a:lnSpc>
                <a:spcPct val="100000"/>
              </a:lnSpc>
              <a:spcBef>
                <a:spcPts val="598"/>
              </a:spcBef>
              <a:spcAft>
                <a:spcPts val="0"/>
              </a:spcAft>
              <a:buNone/>
              <a:tabLst>
                <a:tab pos="0" algn="l"/>
                <a:tab pos="868319" algn="l"/>
                <a:tab pos="1782720" algn="l"/>
                <a:tab pos="2697120" algn="l"/>
                <a:tab pos="3611520" algn="l"/>
                <a:tab pos="4525920" algn="l"/>
                <a:tab pos="5440320" algn="l"/>
                <a:tab pos="6354720" algn="l"/>
                <a:tab pos="7269120" algn="l"/>
                <a:tab pos="8183520" algn="l"/>
                <a:tab pos="9097920" algn="l"/>
                <a:tab pos="10012320" algn="l"/>
              </a:tabLst>
            </a:pPr>
            <a:r>
              <a:rPr lang="cs-CZ" sz="2400" b="0" i="0" u="none" strike="noStrike" baseline="0">
                <a:ln>
                  <a:noFill/>
                </a:ln>
                <a:solidFill>
                  <a:srgbClr val="FFFFFF"/>
                </a:solidFill>
                <a:latin typeface="Arial" pitchFamily="18"/>
                <a:ea typeface="Microsoft YaHei" pitchFamily="2"/>
                <a:cs typeface="Mangal" pitchFamily="2"/>
              </a:rPr>
              <a:t>MUDr. Michaela Petišková</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14400" y="1544400"/>
            <a:ext cx="7315200" cy="11545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Nežádoucí účinky neuroleptik</a:t>
            </a:r>
          </a:p>
        </p:txBody>
      </p:sp>
      <p:sp>
        <p:nvSpPr>
          <p:cNvPr id="3" name="Zástupný symbol pro text 2"/>
          <p:cNvSpPr txBox="1">
            <a:spLocks noGrp="1"/>
          </p:cNvSpPr>
          <p:nvPr>
            <p:ph type="body" idx="4294967295"/>
          </p:nvPr>
        </p:nvSpPr>
        <p:spPr>
          <a:xfrm>
            <a:off x="914400" y="2769839"/>
            <a:ext cx="7315200" cy="353880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a:latin typeface="" pitchFamily="16"/>
              </a:rPr>
              <a:t>Extrapyramidový (parkinsonský syndrom)</a:t>
            </a:r>
          </a:p>
          <a:p>
            <a:pPr marL="0" lvl="0" indent="0"/>
            <a:r>
              <a:rPr lang="cs-CZ">
                <a:latin typeface="" pitchFamily="16"/>
              </a:rPr>
              <a:t>Maligní neuroleptický syndrom</a:t>
            </a:r>
          </a:p>
          <a:p>
            <a:pPr marL="0" lvl="0" indent="0">
              <a:spcBef>
                <a:spcPts val="598"/>
              </a:spcBef>
            </a:pPr>
            <a:r>
              <a:rPr lang="cs-CZ">
                <a:latin typeface="" pitchFamily="16"/>
              </a:rPr>
              <a:t>Metabolický syndrom </a:t>
            </a:r>
            <a:r>
              <a:rPr lang="cs-CZ" sz="2400">
                <a:latin typeface="" pitchFamily="16"/>
              </a:rPr>
              <a:t>(obezita, dyslipidémie,</a:t>
            </a:r>
            <a:r>
              <a:rPr lang="cs-CZ">
                <a:latin typeface="" pitchFamily="16"/>
              </a:rPr>
              <a:t> </a:t>
            </a:r>
            <a:r>
              <a:rPr lang="cs-CZ" sz="2400">
                <a:latin typeface="" pitchFamily="16"/>
              </a:rPr>
              <a:t>vyšší</a:t>
            </a:r>
            <a:r>
              <a:rPr lang="cs-CZ">
                <a:latin typeface="" pitchFamily="16"/>
              </a:rPr>
              <a:t> </a:t>
            </a:r>
            <a:r>
              <a:rPr lang="cs-CZ" sz="2400">
                <a:latin typeface="" pitchFamily="16"/>
              </a:rPr>
              <a:t>TK, vývoj diabetu) </a:t>
            </a:r>
            <a:r>
              <a:rPr lang="cs-CZ">
                <a:latin typeface="" pitchFamily="16"/>
              </a:rPr>
              <a:t>a kardiovaskulární účinky </a:t>
            </a:r>
            <a:r>
              <a:rPr lang="cs-CZ" sz="2400">
                <a:latin typeface="" pitchFamily="16"/>
              </a:rPr>
              <a:t>(ortostatická hypotenze, tachykardie, arytmie – změny na EKG)</a:t>
            </a:r>
          </a:p>
          <a:p>
            <a:pPr marL="0" lvl="0" indent="0">
              <a:spcBef>
                <a:spcPts val="598"/>
              </a:spcBef>
            </a:pPr>
            <a:r>
              <a:rPr lang="cs-CZ">
                <a:latin typeface="" pitchFamily="16"/>
              </a:rPr>
              <a:t>Vliv na sexuální funkce </a:t>
            </a:r>
            <a:r>
              <a:rPr lang="cs-CZ" sz="2400">
                <a:latin typeface="" pitchFamily="16"/>
              </a:rPr>
              <a:t>(poruchy cyklu, galaktorhoea, gynekomastie, poruchy libida, erekce…)</a:t>
            </a:r>
          </a:p>
          <a:p>
            <a:pPr marL="0" lvl="0" indent="0">
              <a:spcBef>
                <a:spcPts val="598"/>
              </a:spcBef>
            </a:pPr>
            <a:r>
              <a:rPr lang="cs-CZ" sz="2400">
                <a:latin typeface="" pitchFamily="16"/>
              </a:rPr>
              <a:t>Okulokutánní syndrom</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00000" y="404280"/>
            <a:ext cx="7315200" cy="865799"/>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Výsledky šetření (2006,2007)</a:t>
            </a:r>
          </a:p>
        </p:txBody>
      </p:sp>
      <p:grpSp>
        <p:nvGrpSpPr>
          <p:cNvPr id="3" name="Skupina 2"/>
          <p:cNvGrpSpPr/>
          <p:nvPr/>
        </p:nvGrpSpPr>
        <p:grpSpPr>
          <a:xfrm>
            <a:off x="596880" y="1484279"/>
            <a:ext cx="7504200" cy="5531400"/>
            <a:chOff x="596880" y="1484279"/>
            <a:chExt cx="7504200" cy="5531400"/>
          </a:xfrm>
        </p:grpSpPr>
        <p:pic>
          <p:nvPicPr>
            <p:cNvPr id="4" name="Picture 2"/>
            <p:cNvPicPr>
              <a:picLocks noChangeAspect="1"/>
            </p:cNvPicPr>
            <p:nvPr/>
          </p:nvPicPr>
          <p:blipFill>
            <a:blip r:embed="rId3">
              <a:lum/>
              <a:alphaModFix/>
            </a:blip>
            <a:srcRect/>
            <a:stretch>
              <a:fillRect/>
            </a:stretch>
          </p:blipFill>
          <p:spPr>
            <a:xfrm>
              <a:off x="596880" y="1484279"/>
              <a:ext cx="7504200" cy="5531040"/>
            </a:xfrm>
            <a:prstGeom prst="rect">
              <a:avLst/>
            </a:prstGeom>
            <a:noFill/>
            <a:ln>
              <a:noFill/>
            </a:ln>
          </p:spPr>
        </p:pic>
        <p:sp>
          <p:nvSpPr>
            <p:cNvPr id="5" name="TextovéPole 4"/>
            <p:cNvSpPr txBox="1"/>
            <p:nvPr/>
          </p:nvSpPr>
          <p:spPr>
            <a:xfrm>
              <a:off x="596880" y="1484279"/>
              <a:ext cx="7504200" cy="5531400"/>
            </a:xfrm>
            <a:prstGeom prst="rect">
              <a:avLst/>
            </a:prstGeom>
            <a:noFill/>
            <a:ln>
              <a:noFill/>
            </a:ln>
          </p:spPr>
          <p:txBody>
            <a:bodyPr vert="horz" wrap="none" lIns="90000" tIns="46800" rIns="90000" bIns="46800" anchor="t" anchorCtr="0" compatLnSpc="1">
              <a:sp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cs-CZ" sz="1800" b="0" i="0" u="none" strike="noStrike" baseline="0">
                <a:ln>
                  <a:noFill/>
                </a:ln>
                <a:solidFill>
                  <a:srgbClr val="FFFFFF"/>
                </a:solidFill>
                <a:latin typeface="Arial" pitchFamily="18"/>
                <a:ea typeface="Microsoft YaHei" pitchFamily="2"/>
                <a:cs typeface="Mangal" pitchFamily="2"/>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00000" y="545400"/>
            <a:ext cx="7315200" cy="64044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3600"/>
              <a:t>Výsledky šetření 2006, 2007</a:t>
            </a:r>
          </a:p>
        </p:txBody>
      </p:sp>
      <p:sp>
        <p:nvSpPr>
          <p:cNvPr id="3" name="Zástupný symbol pro text 2"/>
          <p:cNvSpPr txBox="1">
            <a:spLocks noGrp="1"/>
          </p:cNvSpPr>
          <p:nvPr>
            <p:ph type="body" idx="4294967295"/>
          </p:nvPr>
        </p:nvSpPr>
        <p:spPr>
          <a:xfrm>
            <a:off x="610920" y="1484279"/>
            <a:ext cx="7257960" cy="76500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b="1">
                <a:latin typeface="" pitchFamily="16"/>
              </a:rPr>
              <a:t>Rozmezí použitých denních dávek neuroleptik</a:t>
            </a:r>
          </a:p>
          <a:p>
            <a:pPr marL="0" lvl="0" indent="0"/>
            <a:endParaRPr lang="cs-CZ" b="1">
              <a:latin typeface="" pitchFamily="16"/>
            </a:endParaRPr>
          </a:p>
        </p:txBody>
      </p:sp>
      <p:pic>
        <p:nvPicPr>
          <p:cNvPr id="4" name="Picture 2"/>
          <p:cNvPicPr>
            <a:picLocks noChangeAspect="1"/>
          </p:cNvPicPr>
          <p:nvPr/>
        </p:nvPicPr>
        <p:blipFill>
          <a:blip r:embed="rId3">
            <a:lum/>
            <a:alphaModFix/>
          </a:blip>
          <a:srcRect/>
          <a:stretch>
            <a:fillRect/>
          </a:stretch>
        </p:blipFill>
        <p:spPr>
          <a:xfrm>
            <a:off x="281160" y="1988999"/>
            <a:ext cx="8467560" cy="4729319"/>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395280" y="475920"/>
            <a:ext cx="8229600" cy="782999"/>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Výsledky 2009</a:t>
            </a:r>
          </a:p>
        </p:txBody>
      </p:sp>
      <p:grpSp>
        <p:nvGrpSpPr>
          <p:cNvPr id="3" name="Skupina 2"/>
          <p:cNvGrpSpPr/>
          <p:nvPr/>
        </p:nvGrpSpPr>
        <p:grpSpPr>
          <a:xfrm>
            <a:off x="684359" y="1982880"/>
            <a:ext cx="7632719" cy="4759559"/>
            <a:chOff x="684359" y="1982880"/>
            <a:chExt cx="7632719" cy="4759559"/>
          </a:xfrm>
        </p:grpSpPr>
        <p:pic>
          <p:nvPicPr>
            <p:cNvPr id="4" name="Picture 3"/>
            <p:cNvPicPr>
              <a:picLocks noChangeAspect="1"/>
            </p:cNvPicPr>
            <p:nvPr/>
          </p:nvPicPr>
          <p:blipFill>
            <a:blip r:embed="rId3">
              <a:lum/>
              <a:alphaModFix/>
            </a:blip>
            <a:srcRect/>
            <a:stretch>
              <a:fillRect/>
            </a:stretch>
          </p:blipFill>
          <p:spPr>
            <a:xfrm>
              <a:off x="684359" y="1982880"/>
              <a:ext cx="7632719" cy="4759200"/>
            </a:xfrm>
            <a:prstGeom prst="rect">
              <a:avLst/>
            </a:prstGeom>
            <a:noFill/>
            <a:ln>
              <a:noFill/>
            </a:ln>
          </p:spPr>
        </p:pic>
        <p:sp>
          <p:nvSpPr>
            <p:cNvPr id="5" name="TextovéPole 4"/>
            <p:cNvSpPr txBox="1"/>
            <p:nvPr/>
          </p:nvSpPr>
          <p:spPr>
            <a:xfrm>
              <a:off x="684359" y="1982880"/>
              <a:ext cx="7632719" cy="4759559"/>
            </a:xfrm>
            <a:prstGeom prst="rect">
              <a:avLst/>
            </a:prstGeom>
            <a:noFill/>
            <a:ln>
              <a:noFill/>
            </a:ln>
          </p:spPr>
          <p:txBody>
            <a:bodyPr vert="horz" wrap="none" lIns="90000" tIns="46800" rIns="90000" bIns="46800" anchor="t" anchorCtr="0" compatLnSpc="1">
              <a:sp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cs-CZ" sz="1800" b="0" i="0" u="none" strike="noStrike" baseline="0">
                <a:ln>
                  <a:noFill/>
                </a:ln>
                <a:solidFill>
                  <a:srgbClr val="FFFFFF"/>
                </a:solidFill>
                <a:latin typeface="Arial" pitchFamily="18"/>
                <a:ea typeface="Microsoft YaHei" pitchFamily="2"/>
                <a:cs typeface="Mangal" pitchFamily="2"/>
              </a:endParaRPr>
            </a:p>
          </p:txBody>
        </p:sp>
      </p:grpSp>
      <p:sp>
        <p:nvSpPr>
          <p:cNvPr id="6" name="Obdélník 2"/>
          <p:cNvSpPr/>
          <p:nvPr/>
        </p:nvSpPr>
        <p:spPr>
          <a:xfrm>
            <a:off x="108000" y="1197000"/>
            <a:ext cx="8280360" cy="7333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sp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cs-CZ" sz="1400" b="1" i="0" u="none" strike="noStrike" baseline="0">
                <a:ln>
                  <a:noFill/>
                </a:ln>
                <a:solidFill>
                  <a:srgbClr val="FFFFFF"/>
                </a:solidFill>
                <a:latin typeface="Arial" pitchFamily="18"/>
                <a:ea typeface="Microsoft YaHei" pitchFamily="2"/>
                <a:cs typeface="Mangal" pitchFamily="2"/>
              </a:rPr>
              <a:t>Srovnání medikace DZR (9/2009)  s rezidenčními službami ve Středočeském kraji 2006 a 2007, kde je uveden stav DOZP (E) v 5.měs. roku 2009 (Při srovnání grafů je zřetelné výrazné snížení neuroleptických dávek).</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684359" y="548640"/>
            <a:ext cx="7689600" cy="7099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3600"/>
              <a:t>Možné vlivy na charakter medikace</a:t>
            </a:r>
          </a:p>
        </p:txBody>
      </p:sp>
      <p:sp>
        <p:nvSpPr>
          <p:cNvPr id="3" name="Zástupný symbol pro text 2"/>
          <p:cNvSpPr txBox="1">
            <a:spLocks noGrp="1"/>
          </p:cNvSpPr>
          <p:nvPr>
            <p:ph type="body" idx="4294967295"/>
          </p:nvPr>
        </p:nvSpPr>
        <p:spPr>
          <a:xfrm>
            <a:off x="914400" y="2769839"/>
            <a:ext cx="7315200" cy="353880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a:latin typeface="" pitchFamily="16"/>
              </a:rPr>
              <a:t>Vyšší dávky v domovech s větším počtem obyvatel</a:t>
            </a:r>
          </a:p>
          <a:p>
            <a:pPr marL="0" lvl="0" indent="0"/>
            <a:r>
              <a:rPr lang="cs-CZ">
                <a:latin typeface="" pitchFamily="16"/>
              </a:rPr>
              <a:t>V domovech s nevyhovujícími prostorami (historické budovy)</a:t>
            </a:r>
          </a:p>
          <a:p>
            <a:pPr marL="0" lvl="0" indent="0"/>
            <a:r>
              <a:rPr lang="cs-CZ">
                <a:latin typeface="" pitchFamily="16"/>
              </a:rPr>
              <a:t>S malou nabídkou  volnočasových aktivit pro klienty</a:t>
            </a:r>
          </a:p>
          <a:p>
            <a:pPr marL="0" lvl="0" indent="0"/>
            <a:r>
              <a:rPr lang="cs-CZ">
                <a:latin typeface="" pitchFamily="16"/>
              </a:rPr>
              <a:t>Charakter psychiatrické péče (frekvence….)</a:t>
            </a:r>
          </a:p>
          <a:p>
            <a:pPr lvl="0">
              <a:buNone/>
            </a:pPr>
            <a:r>
              <a:rPr lang="cs-CZ">
                <a:latin typeface="" pitchFamily="16"/>
              </a:rPr>
              <a:t>(dle výsledků šetření 2006,2007. Dle zahr. studií se příliš neliší dávky medikace u klientů v institucionálních a komunitních službách)</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755639" y="514439"/>
            <a:ext cx="7315200" cy="118908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3600"/>
              <a:t>Možnosti a rizika redukce dávek psychofarmak</a:t>
            </a:r>
          </a:p>
        </p:txBody>
      </p:sp>
      <p:sp>
        <p:nvSpPr>
          <p:cNvPr id="3" name="Zástupný symbol pro text 2"/>
          <p:cNvSpPr txBox="1">
            <a:spLocks noGrp="1"/>
          </p:cNvSpPr>
          <p:nvPr>
            <p:ph type="body" idx="4294967295"/>
          </p:nvPr>
        </p:nvSpPr>
        <p:spPr>
          <a:xfrm>
            <a:off x="826920" y="2349360"/>
            <a:ext cx="7315200" cy="353916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a:latin typeface="" pitchFamily="16"/>
              </a:rPr>
              <a:t>Zahr. zkušenosti – úřední opatření  podložená seriózním výzkumem (pravidelné revize medikace)</a:t>
            </a:r>
          </a:p>
          <a:p>
            <a:pPr marL="0" lvl="0" indent="0"/>
            <a:r>
              <a:rPr lang="cs-CZ">
                <a:latin typeface="" pitchFamily="16"/>
              </a:rPr>
              <a:t>Redukce dávek neuroleptik obtížná u pacientů s druhou diagnózou psychózy → větší využití atypických neuroleptik</a:t>
            </a:r>
          </a:p>
          <a:p>
            <a:pPr marL="0" lvl="0" indent="0"/>
            <a:r>
              <a:rPr lang="cs-CZ">
                <a:latin typeface="" pitchFamily="16"/>
              </a:rPr>
              <a:t>Rizika redukce u klientů s MR – emoční odblokování, deteriorace, syndrom z vysazení,“fenomen nepatrné redukce“</a:t>
            </a:r>
          </a:p>
          <a:p>
            <a:pPr marL="0" lvl="0" indent="0"/>
            <a:r>
              <a:rPr lang="cs-CZ">
                <a:latin typeface="" pitchFamily="16"/>
              </a:rPr>
              <a:t>Nahrazení neuroleptik  preparáty z řady antidepresiv thymostabilizérů, či anxiolytik</a:t>
            </a:r>
          </a:p>
          <a:p>
            <a:pPr marL="0" lvl="0" indent="0"/>
            <a:r>
              <a:rPr lang="cs-CZ">
                <a:latin typeface="" pitchFamily="16"/>
              </a:rPr>
              <a:t>Optimálně výsledek individualizované týmové péče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00000" y="548640"/>
            <a:ext cx="7315200" cy="7099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Kasuistiky</a:t>
            </a:r>
          </a:p>
        </p:txBody>
      </p:sp>
      <p:sp>
        <p:nvSpPr>
          <p:cNvPr id="3" name="Zástupný symbol pro text 2"/>
          <p:cNvSpPr txBox="1">
            <a:spLocks noGrp="1"/>
          </p:cNvSpPr>
          <p:nvPr>
            <p:ph type="body" idx="4294967295"/>
          </p:nvPr>
        </p:nvSpPr>
        <p:spPr>
          <a:xfrm>
            <a:off x="914400" y="1557359"/>
            <a:ext cx="7315200" cy="475164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lnSpc>
                <a:spcPct val="90000"/>
              </a:lnSpc>
              <a:spcBef>
                <a:spcPts val="473"/>
              </a:spcBef>
            </a:pPr>
            <a:r>
              <a:rPr lang="cs-CZ" sz="1900" b="1">
                <a:latin typeface="" pitchFamily="16"/>
              </a:rPr>
              <a:t>Klientka J. </a:t>
            </a:r>
            <a:r>
              <a:rPr lang="cs-CZ" sz="1900">
                <a:latin typeface="" pitchFamily="16"/>
              </a:rPr>
              <a:t>63 letá , s diagnózou psychotického onemocnění, pobývá v domově od r. 2009, není  omezena ve  způsobilosti k právním úkonům.V domově je nespokojená, chtěla by blíže k synům, se kterými je velmi komplikovaný kontakt. Velmi jí zatěžuje  naléhavá symptomatika základního onemocnění (halucinace a bludy s perzekučním obsahem  a s úzkostným emočním doprovodem), pro kterou se často obrací na personál. V tomto směru trpí značnými výkyvy.</a:t>
            </a:r>
          </a:p>
          <a:p>
            <a:pPr marL="0" lvl="0" indent="0">
              <a:lnSpc>
                <a:spcPct val="90000"/>
              </a:lnSpc>
              <a:spcBef>
                <a:spcPts val="473"/>
              </a:spcBef>
            </a:pPr>
            <a:r>
              <a:rPr lang="cs-CZ" sz="1900">
                <a:latin typeface="" pitchFamily="16"/>
              </a:rPr>
              <a:t>Při práci s medikací je hledána optimální neuroleptická medikace. Zlepšení stavu se dostavilo až při kombinaci tří neuroleptických preparátů (olanzapin, quetiapin, risperidon).  Při této kombinaci a dávce se výrazně snížilo emoční prožívání symptomatiky, i když to přineslo zvýšení HE. Subjektivně si klientka na medikaci nestěžuje.     </a:t>
            </a:r>
          </a:p>
          <a:p>
            <a:pPr marL="0" lvl="0" indent="0">
              <a:lnSpc>
                <a:spcPct val="90000"/>
              </a:lnSpc>
              <a:spcBef>
                <a:spcPts val="473"/>
              </a:spcBef>
            </a:pPr>
            <a:r>
              <a:rPr lang="cs-CZ" sz="1900">
                <a:latin typeface="" pitchFamily="16"/>
              </a:rPr>
              <a:t>V průběhu projektu došlo navíc ke zlepšení kontaktu s rodinou a klientka získala možnost přestěhování do chráněného bydlení.</a:t>
            </a:r>
          </a:p>
          <a:p>
            <a:pPr marL="0" lvl="0" indent="0">
              <a:lnSpc>
                <a:spcPct val="90000"/>
              </a:lnSpc>
              <a:spcBef>
                <a:spcPts val="473"/>
              </a:spcBef>
            </a:pPr>
            <a:endParaRPr lang="cs-CZ" sz="1900">
              <a:latin typeface="" pitchFamily="16"/>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00000" y="545400"/>
            <a:ext cx="7315200" cy="64044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3600"/>
              <a:t>Kasuistuiky</a:t>
            </a:r>
          </a:p>
        </p:txBody>
      </p:sp>
      <p:sp>
        <p:nvSpPr>
          <p:cNvPr id="3" name="Zástupný symbol pro text 2"/>
          <p:cNvSpPr txBox="1">
            <a:spLocks noGrp="1"/>
          </p:cNvSpPr>
          <p:nvPr>
            <p:ph type="body" idx="4294967295"/>
          </p:nvPr>
        </p:nvSpPr>
        <p:spPr>
          <a:xfrm>
            <a:off x="900000" y="1773000"/>
            <a:ext cx="7315200" cy="381672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b="1">
                <a:latin typeface="" pitchFamily="16"/>
              </a:rPr>
              <a:t>Klientovi  B. </a:t>
            </a:r>
            <a:r>
              <a:rPr lang="cs-CZ">
                <a:latin typeface="" pitchFamily="16"/>
              </a:rPr>
              <a:t>je 55 let. Má dg. lehké mentální retardace a org. psychosyndromu v souvislosti s blíže nedefinovanou encephalopatií (LMD). V minulosti trpěl občasnými paranoidně-halucinatorními stavy, které vyžadovaly hospitalizaci. V počátku projektu užívá depotní Moditen a tabletový haloperidol. Studiem dokumentace zjištěno, že stavy se objevují v situacích nadužívání alkoholu a velkého emočního vypětí. Za postupného  snižování medikace, spolupráce klienta s personálem zařízení a opakované edukace o  nutnosti abstinence a dodržování životosprávy, se klient v závěru  ocitá zcela bez medikace o opouští  domov do jiné služby, kde získá ubytování i zaměstnání.</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00000" y="548640"/>
            <a:ext cx="7315200" cy="7099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Kasuistiky</a:t>
            </a:r>
          </a:p>
        </p:txBody>
      </p:sp>
      <p:sp>
        <p:nvSpPr>
          <p:cNvPr id="3" name="Zástupný symbol pro text 2"/>
          <p:cNvSpPr txBox="1">
            <a:spLocks noGrp="1"/>
          </p:cNvSpPr>
          <p:nvPr>
            <p:ph type="body" idx="4294967295"/>
          </p:nvPr>
        </p:nvSpPr>
        <p:spPr>
          <a:xfrm>
            <a:off x="755280" y="1773000"/>
            <a:ext cx="7473960" cy="464400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lnSpc>
                <a:spcPct val="80000"/>
              </a:lnSpc>
              <a:spcBef>
                <a:spcPts val="473"/>
              </a:spcBef>
            </a:pPr>
            <a:r>
              <a:rPr lang="cs-CZ" sz="1900">
                <a:latin typeface="" pitchFamily="16"/>
              </a:rPr>
              <a:t>43 letá  </a:t>
            </a:r>
            <a:r>
              <a:rPr lang="cs-CZ" sz="1900" b="1">
                <a:latin typeface="" pitchFamily="16"/>
              </a:rPr>
              <a:t>paní V.</a:t>
            </a:r>
            <a:r>
              <a:rPr lang="cs-CZ" sz="1900">
                <a:latin typeface="" pitchFamily="16"/>
              </a:rPr>
              <a:t> s dg. psychotického onemocnění od raného mládí, omezena ve způsobilosti k právním úkonům, sama obtížně formuluje své potřeby, doporučena personálem, který hledá prostředky pro zvýšení kvality jejího života.</a:t>
            </a:r>
          </a:p>
          <a:p>
            <a:pPr marL="0" lvl="0" indent="0">
              <a:lnSpc>
                <a:spcPct val="80000"/>
              </a:lnSpc>
              <a:spcBef>
                <a:spcPts val="473"/>
              </a:spcBef>
            </a:pPr>
            <a:r>
              <a:rPr lang="cs-CZ" sz="1900">
                <a:latin typeface="" pitchFamily="16"/>
              </a:rPr>
              <a:t>Užívá vysoké dávky klasických neuroleptik včetně depotních preparátů. Studiem dokumentace zjištěno, že jde o  vážně nemocnou klientku, u které dekompenzace onemocnění přinášejí život ohrožující stavy vyžadující hospitalisaci (sebevražedné jednání, katatonie). Dlouhodobě vysoká resp. zvyšující se dávka klasických neuroleptik  má naopak vliv na zhoršování celkového zdravotního stavu (nadváha - od přijetí nárůst 30kg, sinusová tachykardie, mírné odchylky lipidového spektra, inkontinence) ve smyslu naznačeného  rozvoje metabolického syndromu. Na základě těchto zjištění začal ošetřující psychiatr pracovat na postupném mírném snižování medikace, resp. výměně preparátů. Praktický lékař byl informován prostřednictvím vrchní sestry. Tento trend je vzhledem k zdravotnímu stavu klientky nutné nadále sledovat.</a:t>
            </a:r>
          </a:p>
          <a:p>
            <a:pPr marL="0" lvl="0" indent="0">
              <a:lnSpc>
                <a:spcPct val="80000"/>
              </a:lnSpc>
              <a:spcBef>
                <a:spcPts val="473"/>
              </a:spcBef>
            </a:pPr>
            <a:endParaRPr lang="cs-CZ" sz="1900">
              <a:latin typeface="" pitchFamily="16"/>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71640" y="548640"/>
            <a:ext cx="7315200" cy="7099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Kasuistiky</a:t>
            </a:r>
          </a:p>
        </p:txBody>
      </p:sp>
      <p:sp>
        <p:nvSpPr>
          <p:cNvPr id="3" name="Zástupný symbol pro text 2"/>
          <p:cNvSpPr txBox="1">
            <a:spLocks noGrp="1"/>
          </p:cNvSpPr>
          <p:nvPr>
            <p:ph type="body" idx="4294967295"/>
          </p:nvPr>
        </p:nvSpPr>
        <p:spPr>
          <a:xfrm>
            <a:off x="900000" y="1700280"/>
            <a:ext cx="7315200" cy="417708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b="1">
                <a:latin typeface="" pitchFamily="16"/>
              </a:rPr>
              <a:t>Klient Z., </a:t>
            </a:r>
            <a:r>
              <a:rPr lang="cs-CZ">
                <a:latin typeface="" pitchFamily="16"/>
              </a:rPr>
              <a:t>58 let klient má lehkou mentální retardaci a občasné poruchy chování. Je částečně omezen ve způsobilosti k právním úkonům. Chce se přestěhovat do jiného typu služby, kde by se mohl naučit k životu potřebným dovednostem (praní, vaření….). Tomu stojí v cestě právě  problémy s občasnými bizarními výkyvy v chování.</a:t>
            </a:r>
          </a:p>
          <a:p>
            <a:pPr marL="0" lvl="0" indent="0"/>
            <a:r>
              <a:rPr lang="cs-CZ">
                <a:latin typeface="" pitchFamily="16"/>
              </a:rPr>
              <a:t>Užívá nižší dávky klasických neuroleptik, studiem dokumentace zjištěna pravděpodobná souvislost s poruchami chování a přílišným snížením medikace o zdánlivě nepatrnou dávku (25mg).  Po přiměřené úpravě dávky a vysvětlení situace  klientovi, se problémové chování přestalo objevovat a klient se bez problémů adaptoval v chráněném bydlení.</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71640" y="548640"/>
            <a:ext cx="7315200" cy="7099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Zdroje informací</a:t>
            </a:r>
          </a:p>
        </p:txBody>
      </p:sp>
      <p:sp>
        <p:nvSpPr>
          <p:cNvPr id="3" name="Zástupný symbol pro text 2"/>
          <p:cNvSpPr txBox="1">
            <a:spLocks noGrp="1"/>
          </p:cNvSpPr>
          <p:nvPr>
            <p:ph type="body" idx="4294967295"/>
          </p:nvPr>
        </p:nvSpPr>
        <p:spPr>
          <a:xfrm>
            <a:off x="684359" y="1844279"/>
            <a:ext cx="7632719" cy="424872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a:latin typeface="" pitchFamily="16"/>
              </a:rPr>
              <a:t>Práce na průzkumech pro projekty QUIP 2006 a 2007, Duševně nemocní v DOZP (2008)</a:t>
            </a:r>
          </a:p>
          <a:p>
            <a:pPr marL="0" lvl="0" indent="0"/>
            <a:r>
              <a:rPr lang="cs-CZ">
                <a:latin typeface="" pitchFamily="16"/>
              </a:rPr>
              <a:t>Zpracování literárního přehledu na téma farmakoterapie MR, 2008</a:t>
            </a:r>
          </a:p>
          <a:p>
            <a:pPr marL="0" lvl="0" indent="0"/>
            <a:r>
              <a:rPr lang="cs-CZ">
                <a:latin typeface="" pitchFamily="16"/>
              </a:rPr>
              <a:t>Účast na projektu QUIP </a:t>
            </a:r>
            <a:r>
              <a:rPr lang="cs-CZ" i="1">
                <a:latin typeface="" pitchFamily="16"/>
              </a:rPr>
              <a:t>Kvalita života jako cíl  (2009-2011)- </a:t>
            </a:r>
            <a:r>
              <a:rPr lang="cs-CZ">
                <a:latin typeface="" pitchFamily="16"/>
              </a:rPr>
              <a:t>individuální práce s dokumentací a s medikací</a:t>
            </a:r>
          </a:p>
          <a:p>
            <a:pPr marL="0" lvl="0" indent="0"/>
            <a:r>
              <a:rPr lang="cs-CZ">
                <a:latin typeface="" pitchFamily="16"/>
              </a:rPr>
              <a:t>Vlastní praxe ( psychiatr v ÚSP, PA, individuální práce s klienty v rámci konsultační činnosti)</a:t>
            </a:r>
          </a:p>
          <a:p>
            <a:pPr marL="0" lvl="0" indent="0"/>
            <a:r>
              <a:rPr lang="cs-CZ">
                <a:latin typeface="" pitchFamily="16"/>
              </a:rPr>
              <a:t>Další literatura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00000" y="548640"/>
            <a:ext cx="7315200" cy="7099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Literatura</a:t>
            </a:r>
          </a:p>
        </p:txBody>
      </p:sp>
      <p:sp>
        <p:nvSpPr>
          <p:cNvPr id="3" name="Zástupný symbol pro text 2"/>
          <p:cNvSpPr txBox="1">
            <a:spLocks noGrp="1"/>
          </p:cNvSpPr>
          <p:nvPr>
            <p:ph type="body" idx="4294967295"/>
          </p:nvPr>
        </p:nvSpPr>
        <p:spPr>
          <a:xfrm>
            <a:off x="900000" y="1915919"/>
            <a:ext cx="7315200" cy="388944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spcBef>
                <a:spcPts val="473"/>
              </a:spcBef>
            </a:pPr>
            <a:r>
              <a:rPr lang="cs-CZ" sz="1900" b="1">
                <a:latin typeface="" pitchFamily="16"/>
              </a:rPr>
              <a:t>Stuchlík J. Petišková M.,Psychiatrická medikace ve vybraných ústavech sociální péče Středočeského kraje</a:t>
            </a:r>
            <a:r>
              <a:rPr lang="cs-CZ" sz="1900">
                <a:latin typeface="" pitchFamily="16"/>
              </a:rPr>
              <a:t>,současná situace, kontexty a trendy(QUIP 2007, </a:t>
            </a:r>
            <a:r>
              <a:rPr lang="cs-CZ" sz="1900" u="sng">
                <a:solidFill>
                  <a:srgbClr val="6187E3"/>
                </a:solidFill>
                <a:latin typeface="" pitchFamily="16"/>
                <a:hlinkClick r:id="rId3"/>
              </a:rPr>
              <a:t>www.kvalitavpraxi.cz</a:t>
            </a:r>
            <a:r>
              <a:rPr lang="cs-CZ" sz="1900">
                <a:latin typeface="" pitchFamily="16"/>
              </a:rPr>
              <a:t>)</a:t>
            </a:r>
          </a:p>
          <a:p>
            <a:pPr marL="0" lvl="0" indent="0">
              <a:spcBef>
                <a:spcPts val="473"/>
              </a:spcBef>
            </a:pPr>
            <a:r>
              <a:rPr lang="cs-CZ" sz="1900" b="1">
                <a:latin typeface="" pitchFamily="16"/>
              </a:rPr>
              <a:t>Petišková M.</a:t>
            </a:r>
            <a:r>
              <a:rPr lang="cs-CZ" sz="1900">
                <a:latin typeface="" pitchFamily="16"/>
              </a:rPr>
              <a:t>, </a:t>
            </a:r>
            <a:r>
              <a:rPr lang="cs-CZ" sz="1900" b="1">
                <a:latin typeface="" pitchFamily="16"/>
              </a:rPr>
              <a:t>Poznámky psychiatrovy k problematice mentální retardace, </a:t>
            </a:r>
            <a:r>
              <a:rPr lang="cs-CZ" sz="1900">
                <a:latin typeface="" pitchFamily="16"/>
              </a:rPr>
              <a:t>základní skutečnosti (QUIP 2007, </a:t>
            </a:r>
            <a:r>
              <a:rPr lang="cs-CZ" sz="1900" u="sng">
                <a:solidFill>
                  <a:srgbClr val="6187E3"/>
                </a:solidFill>
                <a:latin typeface="" pitchFamily="16"/>
                <a:hlinkClick r:id="rId3"/>
              </a:rPr>
              <a:t>www.kvalitavpraxi.cz</a:t>
            </a:r>
            <a:r>
              <a:rPr lang="cs-CZ" sz="1900">
                <a:latin typeface="" pitchFamily="16"/>
              </a:rPr>
              <a:t>)</a:t>
            </a:r>
          </a:p>
          <a:p>
            <a:pPr marL="0" lvl="0" indent="0">
              <a:spcBef>
                <a:spcPts val="473"/>
              </a:spcBef>
            </a:pPr>
            <a:r>
              <a:rPr lang="cs-CZ" sz="1900" b="1">
                <a:latin typeface="" pitchFamily="16"/>
              </a:rPr>
              <a:t>Jůn H., Výskyt souběhu problémového chování a mentální retardace </a:t>
            </a:r>
            <a:r>
              <a:rPr lang="cs-CZ" sz="1900">
                <a:latin typeface="" pitchFamily="16"/>
              </a:rPr>
              <a:t>in Agresivita a prevence problematického chování u klientů s mentální retardací, Modrý Klíč 2005</a:t>
            </a:r>
          </a:p>
          <a:p>
            <a:pPr marL="0" lvl="0" indent="0">
              <a:spcBef>
                <a:spcPts val="473"/>
              </a:spcBef>
            </a:pPr>
            <a:endParaRPr lang="cs-CZ" sz="1900">
              <a:latin typeface="" pitchFamily="16"/>
            </a:endParaRPr>
          </a:p>
          <a:p>
            <a:pPr marL="0" lvl="0" indent="0">
              <a:spcBef>
                <a:spcPts val="473"/>
              </a:spcBef>
            </a:pPr>
            <a:r>
              <a:rPr lang="cs-CZ" sz="1900" b="1">
                <a:latin typeface="" pitchFamily="16"/>
              </a:rPr>
              <a:t>Durecová K.</a:t>
            </a:r>
            <a:r>
              <a:rPr lang="cs-CZ" sz="1900">
                <a:latin typeface="" pitchFamily="16"/>
              </a:rPr>
              <a:t> Duální diagnózy (</a:t>
            </a:r>
            <a:r>
              <a:rPr lang="cs-CZ" sz="1900" u="sng">
                <a:solidFill>
                  <a:srgbClr val="6187E3"/>
                </a:solidFill>
                <a:latin typeface="" pitchFamily="16"/>
                <a:hlinkClick r:id="rId3"/>
              </a:rPr>
              <a:t>www.kvalitavpraxi.cz</a:t>
            </a:r>
            <a:r>
              <a:rPr lang="cs-CZ" sz="1900">
                <a:latin typeface="" pitchFamily="16"/>
              </a:rPr>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71640" y="545400"/>
            <a:ext cx="7315200" cy="64044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3600"/>
              <a:t>Struktura semináře</a:t>
            </a:r>
          </a:p>
        </p:txBody>
      </p:sp>
      <p:sp>
        <p:nvSpPr>
          <p:cNvPr id="3" name="Zástupný symbol pro text 2"/>
          <p:cNvSpPr txBox="1">
            <a:spLocks noGrp="1"/>
          </p:cNvSpPr>
          <p:nvPr>
            <p:ph type="body" idx="4294967295"/>
          </p:nvPr>
        </p:nvSpPr>
        <p:spPr>
          <a:xfrm>
            <a:off x="826559" y="2204999"/>
            <a:ext cx="6985079" cy="3456359"/>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a:latin typeface="" pitchFamily="16"/>
              </a:rPr>
              <a:t>I.Charakter psychiatrické péče v DOZP</a:t>
            </a:r>
          </a:p>
          <a:p>
            <a:pPr marL="0" lvl="0" indent="0"/>
            <a:r>
              <a:rPr lang="cs-CZ">
                <a:latin typeface="" pitchFamily="16"/>
              </a:rPr>
              <a:t>II.Psychofarmaka – základní orientace</a:t>
            </a:r>
          </a:p>
          <a:p>
            <a:pPr marL="0" lvl="0" indent="0"/>
            <a:r>
              <a:rPr lang="cs-CZ">
                <a:latin typeface="" pitchFamily="16"/>
              </a:rPr>
              <a:t>III.Některé závěry průzkumů ve vztahu k medikaci v DOZP</a:t>
            </a:r>
          </a:p>
          <a:p>
            <a:pPr marL="0" lvl="0" indent="0"/>
            <a:r>
              <a:rPr lang="cs-CZ">
                <a:latin typeface="" pitchFamily="16"/>
              </a:rPr>
              <a:t>IV.Možnosti a rizika práce s medikací</a:t>
            </a:r>
          </a:p>
          <a:p>
            <a:pPr marL="0" lvl="0" indent="0"/>
            <a:r>
              <a:rPr lang="cs-CZ">
                <a:latin typeface="" pitchFamily="16"/>
              </a:rPr>
              <a:t>V.Kasuistiky</a:t>
            </a:r>
          </a:p>
          <a:p>
            <a:pPr marL="0" lvl="0" indent="0"/>
            <a:r>
              <a:rPr lang="cs-CZ">
                <a:latin typeface="" pitchFamily="16"/>
              </a:rPr>
              <a:t>VI. Literatura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755639" y="545400"/>
            <a:ext cx="7315200" cy="64044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3600"/>
              <a:t>Psychiatrická péče v DOZP</a:t>
            </a:r>
          </a:p>
        </p:txBody>
      </p:sp>
      <p:sp>
        <p:nvSpPr>
          <p:cNvPr id="3" name="Zástupný symbol pro text 2"/>
          <p:cNvSpPr txBox="1">
            <a:spLocks noGrp="1"/>
          </p:cNvSpPr>
          <p:nvPr>
            <p:ph type="body" idx="4294967295"/>
          </p:nvPr>
        </p:nvSpPr>
        <p:spPr>
          <a:xfrm>
            <a:off x="395280" y="1699919"/>
            <a:ext cx="7848720" cy="460872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spcBef>
                <a:spcPts val="649"/>
              </a:spcBef>
            </a:pPr>
            <a:r>
              <a:rPr lang="cs-CZ" sz="2600">
                <a:latin typeface="" pitchFamily="16"/>
              </a:rPr>
              <a:t>Oddělený finanční režim (psychiatr/domov) až na různé motivační příspěvky</a:t>
            </a:r>
          </a:p>
          <a:p>
            <a:pPr marL="0" lvl="0" indent="0">
              <a:spcBef>
                <a:spcPts val="649"/>
              </a:spcBef>
            </a:pPr>
            <a:r>
              <a:rPr lang="cs-CZ" sz="2600">
                <a:latin typeface="" pitchFamily="16"/>
              </a:rPr>
              <a:t>Psychiatr dochází (velká zařízení) nebo klienti docházejí do (PA), různá frekvence návštěv</a:t>
            </a:r>
          </a:p>
          <a:p>
            <a:pPr marL="0" lvl="0" indent="0">
              <a:spcBef>
                <a:spcPts val="649"/>
              </a:spcBef>
            </a:pPr>
            <a:r>
              <a:rPr lang="cs-CZ" sz="2600">
                <a:latin typeface="" pitchFamily="16"/>
              </a:rPr>
              <a:t>Omezení na preskripci léků a farmakoterapii „troublemakerů“, doporučení k hospitalizaci</a:t>
            </a:r>
          </a:p>
          <a:p>
            <a:pPr marL="0" lvl="0" indent="0">
              <a:spcBef>
                <a:spcPts val="649"/>
              </a:spcBef>
            </a:pPr>
            <a:r>
              <a:rPr lang="cs-CZ" sz="2600">
                <a:latin typeface="" pitchFamily="16"/>
              </a:rPr>
              <a:t>Není součástí týmu, ne vždy jasné toky informací</a:t>
            </a:r>
          </a:p>
          <a:p>
            <a:pPr marL="0" lvl="0" indent="0">
              <a:spcBef>
                <a:spcPts val="649"/>
              </a:spcBef>
            </a:pPr>
            <a:r>
              <a:rPr lang="cs-CZ" sz="2600">
                <a:latin typeface="" pitchFamily="16"/>
              </a:rPr>
              <a:t>Nerozvíjí se specializovaná péče o klienty s MR (není v centru zájmu odborné  veřejnosti, spadá do pedopsychiatrie)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394920" y="548640"/>
            <a:ext cx="7978680" cy="7099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3600"/>
              <a:t>Psychiatrické poruchy u klientů s MR</a:t>
            </a:r>
          </a:p>
        </p:txBody>
      </p:sp>
      <p:sp>
        <p:nvSpPr>
          <p:cNvPr id="3" name="Zástupný symbol pro text 2"/>
          <p:cNvSpPr txBox="1">
            <a:spLocks noGrp="1"/>
          </p:cNvSpPr>
          <p:nvPr>
            <p:ph type="body" idx="4294967295"/>
          </p:nvPr>
        </p:nvSpPr>
        <p:spPr>
          <a:xfrm>
            <a:off x="539280" y="1628639"/>
            <a:ext cx="7704360" cy="468036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lnSpc>
                <a:spcPct val="80000"/>
              </a:lnSpc>
              <a:spcBef>
                <a:spcPts val="524"/>
              </a:spcBef>
            </a:pPr>
            <a:r>
              <a:rPr lang="cs-CZ" sz="2100">
                <a:latin typeface="" pitchFamily="16"/>
              </a:rPr>
              <a:t>Psychiatrická onemocnění prevalence 3-4x více než v běžné populaci</a:t>
            </a:r>
          </a:p>
          <a:p>
            <a:pPr marL="0" lvl="0" indent="0">
              <a:lnSpc>
                <a:spcPct val="80000"/>
              </a:lnSpc>
              <a:spcBef>
                <a:spcPts val="524"/>
              </a:spcBef>
            </a:pPr>
            <a:r>
              <a:rPr lang="cs-CZ" sz="2100">
                <a:latin typeface="" pitchFamily="16"/>
              </a:rPr>
              <a:t>Nejčastěji zastoupené diagnózy (průzkum 2008) – psychózy, poruchy osobnosti, anxiosně depresivní porucha, PAS – obtížnost diagnostiky stoupá se stupněm postižení</a:t>
            </a:r>
          </a:p>
          <a:p>
            <a:pPr marL="0" lvl="0" indent="0">
              <a:lnSpc>
                <a:spcPct val="80000"/>
              </a:lnSpc>
              <a:spcBef>
                <a:spcPts val="524"/>
              </a:spcBef>
            </a:pPr>
            <a:r>
              <a:rPr lang="cs-CZ" sz="2100">
                <a:latin typeface="" pitchFamily="16"/>
              </a:rPr>
              <a:t>Nejčastější symptom – </a:t>
            </a:r>
            <a:r>
              <a:rPr lang="cs-CZ" sz="2100" b="1">
                <a:latin typeface="" pitchFamily="16"/>
              </a:rPr>
              <a:t>porucha chování </a:t>
            </a:r>
            <a:r>
              <a:rPr lang="cs-CZ" sz="2100">
                <a:latin typeface="" pitchFamily="16"/>
              </a:rPr>
              <a:t>– může (viz výše) a nemusí       (tělesná nemoc, vedlejší účinky léků, nemožnost jiné komunikace, nepohoda na základě nespokojenosti s okolím, se vztahy, se sebou…, vývojová krize…) být vyjádřením duševní nemoci. V různých studiích je uváděn souběh MR a problémového chování u 8-14% pacientů, ve velkých zařízeních až 49% (Jun, 2005)</a:t>
            </a:r>
          </a:p>
          <a:p>
            <a:pPr marL="0" lvl="0" indent="0">
              <a:lnSpc>
                <a:spcPct val="80000"/>
              </a:lnSpc>
              <a:spcBef>
                <a:spcPts val="524"/>
              </a:spcBef>
            </a:pPr>
            <a:r>
              <a:rPr lang="cs-CZ" sz="2100">
                <a:latin typeface="" pitchFamily="16"/>
              </a:rPr>
              <a:t>Styčné plochy s oblastí neurologie (hodně klientů má dg. epilepsie či záchvatovitých projevů jiného druhu),některé symptomy mohou mít též charakter poruch chování</a:t>
            </a:r>
          </a:p>
          <a:p>
            <a:pPr marL="0" lvl="0" indent="0">
              <a:lnSpc>
                <a:spcPct val="80000"/>
              </a:lnSpc>
              <a:spcBef>
                <a:spcPts val="422"/>
              </a:spcBef>
            </a:pPr>
            <a:endParaRPr lang="cs-CZ" sz="1700">
              <a:latin typeface="" pitchFamily="16"/>
            </a:endParaRPr>
          </a:p>
          <a:p>
            <a:pPr lvl="0">
              <a:lnSpc>
                <a:spcPct val="80000"/>
              </a:lnSpc>
              <a:spcBef>
                <a:spcPts val="249"/>
              </a:spcBef>
              <a:buNone/>
            </a:pPr>
            <a:r>
              <a:rPr lang="cs-CZ" sz="1000">
                <a:latin typeface="" pitchFamily="16"/>
              </a:rPr>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394920" y="548640"/>
            <a:ext cx="7993080" cy="71928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3600"/>
              <a:t>Psychiatrická medikace u klientů s MR</a:t>
            </a:r>
          </a:p>
        </p:txBody>
      </p:sp>
      <p:sp>
        <p:nvSpPr>
          <p:cNvPr id="3" name="Zástupný symbol pro text 2"/>
          <p:cNvSpPr txBox="1">
            <a:spLocks noGrp="1"/>
          </p:cNvSpPr>
          <p:nvPr>
            <p:ph type="body" idx="4294967295"/>
          </p:nvPr>
        </p:nvSpPr>
        <p:spPr>
          <a:xfrm>
            <a:off x="684359" y="1699919"/>
            <a:ext cx="7703999" cy="453744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a:latin typeface="" pitchFamily="16"/>
              </a:rPr>
              <a:t>50-70% pacientů s MR medikováno</a:t>
            </a:r>
          </a:p>
          <a:p>
            <a:pPr marL="0" lvl="0" indent="0"/>
            <a:r>
              <a:rPr lang="cs-CZ">
                <a:latin typeface="" pitchFamily="16"/>
              </a:rPr>
              <a:t>nejobecnějším důvodem medikace – poruchy chování</a:t>
            </a:r>
          </a:p>
          <a:p>
            <a:pPr marL="0" lvl="0" indent="0"/>
            <a:r>
              <a:rPr lang="cs-CZ">
                <a:latin typeface="" pitchFamily="16"/>
              </a:rPr>
              <a:t>nejvíce medikovaní lidé s poruchami chování a duálními diagnózami</a:t>
            </a:r>
          </a:p>
          <a:p>
            <a:pPr marL="0" lvl="0" indent="0"/>
            <a:r>
              <a:rPr lang="cs-CZ">
                <a:latin typeface="" pitchFamily="16"/>
              </a:rPr>
              <a:t>Cca 30% medikováno bez uvedení psych. diagnózy (sama dg. MR není důvodem medikace a kausální medikace u ní není)</a:t>
            </a:r>
          </a:p>
          <a:p>
            <a:pPr marL="0" lvl="0" indent="0"/>
            <a:r>
              <a:rPr lang="cs-CZ">
                <a:latin typeface="" pitchFamily="16"/>
              </a:rPr>
              <a:t>Kombinace různých preparátů</a:t>
            </a:r>
          </a:p>
          <a:p>
            <a:pPr marL="0" lvl="0" indent="0"/>
            <a:r>
              <a:rPr lang="cs-CZ">
                <a:latin typeface="" pitchFamily="16"/>
              </a:rPr>
              <a:t>V produktivním věku klientů je to nejčastější medikace (v pozdějším věku pak převládá interní)</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755639" y="545400"/>
            <a:ext cx="7315200" cy="64044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sz="3600"/>
              <a:t>Skupiny psychiatrických léčiv</a:t>
            </a:r>
          </a:p>
        </p:txBody>
      </p:sp>
      <p:sp>
        <p:nvSpPr>
          <p:cNvPr id="3" name="Zástupný symbol pro text 2"/>
          <p:cNvSpPr txBox="1">
            <a:spLocks noGrp="1"/>
          </p:cNvSpPr>
          <p:nvPr>
            <p:ph type="body" idx="4294967295"/>
          </p:nvPr>
        </p:nvSpPr>
        <p:spPr>
          <a:xfrm>
            <a:off x="914400" y="1844639"/>
            <a:ext cx="7315200" cy="4464360"/>
          </a:xfrm>
        </p:spPr>
        <p:txBody>
          <a:bodyPr wrap="square" lIns="91440" tIns="45720" rIns="91440" bIns="45720">
            <a:spAutoFit/>
          </a:bodyPr>
          <a:lstStyle>
            <a:defPPr marL="228600" marR="0" lvl="0" indent="-182880" algn="l" rtl="0" hangingPunct="1">
              <a:lnSpc>
                <a:spcPct val="100000"/>
              </a:lnSpc>
              <a:spcBef>
                <a:spcPts val="499"/>
              </a:spcBef>
              <a:spcAft>
                <a:spcPts val="0"/>
              </a:spcAft>
              <a:buClr>
                <a:srgbClr val="FF8600"/>
              </a:buClr>
              <a:buSzPct val="100000"/>
              <a:buFont typeface="Wingdings" pitchFamily="2"/>
              <a:buNone/>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defPPr>
            <a:lvl1pPr marL="228600" marR="0" lvl="0" indent="-182880" algn="l" rtl="0" hangingPunct="1">
              <a:lnSpc>
                <a:spcPct val="100000"/>
              </a:lnSpc>
              <a:spcBef>
                <a:spcPts val="49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 pos="9829800" algn="l"/>
              </a:tabLst>
              <a:defRPr lang="cs-CZ" sz="2000" b="0" i="0" u="none" strike="noStrike" baseline="0">
                <a:ln>
                  <a:noFill/>
                </a:ln>
                <a:solidFill>
                  <a:srgbClr val="FFFFFF"/>
                </a:solidFill>
                <a:latin typeface="Arial" pitchFamily="2"/>
                <a:ea typeface="Microsoft YaHei" pitchFamily="2"/>
                <a:cs typeface="Mangal" pitchFamily="2"/>
              </a:defRPr>
            </a:lvl1pPr>
            <a:lvl2pPr marL="501480" marR="0" lvl="1" indent="-182520" algn="l" rtl="0" hangingPunct="1">
              <a:lnSpc>
                <a:spcPct val="100000"/>
              </a:lnSpc>
              <a:spcBef>
                <a:spcPts val="448"/>
              </a:spcBef>
              <a:spcAft>
                <a:spcPts val="0"/>
              </a:spcAft>
              <a:buClr>
                <a:srgbClr val="FF8600"/>
              </a:buClr>
              <a:buSzPct val="100000"/>
              <a:buFont typeface="Wingdings" pitchFamily="2"/>
              <a:buChar char=""/>
              <a:tabLst>
                <a:tab pos="412560" algn="l"/>
                <a:tab pos="1326960" algn="l"/>
                <a:tab pos="2241360" algn="l"/>
                <a:tab pos="3155760" algn="l"/>
                <a:tab pos="4070160" algn="l"/>
                <a:tab pos="4984560" algn="l"/>
                <a:tab pos="5898960" algn="l"/>
                <a:tab pos="6813359" algn="l"/>
                <a:tab pos="7727759" algn="l"/>
                <a:tab pos="8642160" algn="l"/>
                <a:tab pos="9556560" algn="l"/>
              </a:tabLst>
              <a:defRPr lang="cs-CZ" sz="1800" b="0" i="0" u="none" strike="noStrike" baseline="0">
                <a:ln>
                  <a:noFill/>
                </a:ln>
                <a:solidFill>
                  <a:srgbClr val="FFFFFF"/>
                </a:solidFill>
                <a:latin typeface="Arial" pitchFamily="2"/>
                <a:ea typeface="Microsoft YaHei" pitchFamily="2"/>
                <a:cs typeface="Mangal" pitchFamily="2"/>
              </a:defRPr>
            </a:lvl2pPr>
            <a:lvl3pPr marL="685800" marR="0" lvl="2" indent="-182880" algn="l" rtl="0" hangingPunct="1">
              <a:lnSpc>
                <a:spcPct val="100000"/>
              </a:lnSpc>
              <a:spcBef>
                <a:spcPts val="400"/>
              </a:spcBef>
              <a:spcAft>
                <a:spcPts val="0"/>
              </a:spcAft>
              <a:buClr>
                <a:srgbClr val="FF8600"/>
              </a:buClr>
              <a:buSzPct val="100000"/>
              <a:buFont typeface="Wingdings" pitchFamily="2"/>
              <a:buChar char=""/>
              <a:tabLst>
                <a:tab pos="228600" algn="l"/>
                <a:tab pos="1143000" algn="l"/>
                <a:tab pos="2057400" algn="l"/>
                <a:tab pos="2971800" algn="l"/>
                <a:tab pos="3886200" algn="l"/>
                <a:tab pos="4800600" algn="l"/>
                <a:tab pos="5715000" algn="l"/>
                <a:tab pos="6629400" algn="l"/>
                <a:tab pos="7543799" algn="l"/>
                <a:tab pos="8458200" algn="l"/>
                <a:tab pos="9372600" algn="l"/>
              </a:tabLst>
              <a:defRPr lang="cs-CZ" sz="1600" b="0" i="0" u="none" strike="noStrike" baseline="0">
                <a:ln>
                  <a:noFill/>
                </a:ln>
                <a:solidFill>
                  <a:srgbClr val="FFFFFF"/>
                </a:solidFill>
                <a:latin typeface="Arial" pitchFamily="2"/>
                <a:ea typeface="Microsoft YaHei" pitchFamily="2"/>
                <a:cs typeface="Mangal" pitchFamily="2"/>
              </a:defRPr>
            </a:lvl3pPr>
            <a:lvl4pPr marL="914399" marR="0" lvl="3" indent="-182880" algn="l" rtl="0" hangingPunct="1">
              <a:lnSpc>
                <a:spcPct val="100000"/>
              </a:lnSpc>
              <a:spcBef>
                <a:spcPts val="349"/>
              </a:spcBef>
              <a:spcAft>
                <a:spcPts val="0"/>
              </a:spcAft>
              <a:buClr>
                <a:srgbClr val="FF8600"/>
              </a:buClr>
              <a:buSzPct val="100000"/>
              <a:buFont typeface="Wingdings" pitchFamily="2"/>
              <a:buChar char=""/>
              <a:tabLst>
                <a:tab pos="914400" algn="l"/>
                <a:tab pos="1828800" algn="l"/>
                <a:tab pos="2743199" algn="l"/>
                <a:tab pos="3657600" algn="l"/>
                <a:tab pos="4572000" algn="l"/>
                <a:tab pos="5486399" algn="l"/>
                <a:tab pos="6400799" algn="l"/>
                <a:tab pos="7315200" algn="l"/>
                <a:tab pos="8229600" algn="l"/>
                <a:tab pos="9144000" algn="l"/>
              </a:tabLst>
              <a:defRPr lang="cs-CZ" sz="1400" b="0" i="0" u="none" strike="noStrike" baseline="0">
                <a:ln>
                  <a:noFill/>
                </a:ln>
                <a:solidFill>
                  <a:srgbClr val="FFFFFF"/>
                </a:solidFill>
                <a:latin typeface="Arial" pitchFamily="2"/>
                <a:ea typeface="Microsoft YaHei" pitchFamily="2"/>
                <a:cs typeface="Mangal" pitchFamily="2"/>
              </a:defRPr>
            </a:lvl4pPr>
            <a:lvl5pPr marL="1143000" marR="0" lvl="4"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5pPr>
            <a:lvl6pPr marL="1143000" marR="0" lvl="5"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6pPr>
            <a:lvl7pPr marL="1143000" marR="0" lvl="6"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7pPr>
            <a:lvl8pPr marL="1143000" marR="0" lvl="7"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8pPr>
            <a:lvl9pPr marL="1143000" marR="0" lvl="8" indent="-182880" algn="l" rtl="0" hangingPunct="1">
              <a:lnSpc>
                <a:spcPct val="100000"/>
              </a:lnSpc>
              <a:spcBef>
                <a:spcPts val="349"/>
              </a:spcBef>
              <a:spcAft>
                <a:spcPts val="0"/>
              </a:spcAft>
              <a:buClr>
                <a:srgbClr val="FF8600"/>
              </a:buClr>
              <a:buSzPct val="100000"/>
              <a:buFont typeface="Wingdings" pitchFamily="2"/>
              <a:buChar char=""/>
              <a:tabLst>
                <a:tab pos="685799" algn="l"/>
                <a:tab pos="1600200" algn="l"/>
                <a:tab pos="2514600" algn="l"/>
                <a:tab pos="3429000" algn="l"/>
                <a:tab pos="4343400" algn="l"/>
                <a:tab pos="5257800" algn="l"/>
                <a:tab pos="6172200" algn="l"/>
                <a:tab pos="7086600" algn="l"/>
                <a:tab pos="8000999" algn="l"/>
                <a:tab pos="8915399" algn="l"/>
              </a:tabLst>
              <a:defRPr lang="cs-CZ" sz="1400" b="0" i="0" u="none" strike="noStrike" baseline="0">
                <a:ln>
                  <a:noFill/>
                </a:ln>
                <a:solidFill>
                  <a:srgbClr val="FFFFFF"/>
                </a:solidFill>
                <a:latin typeface="Arial" pitchFamily="2"/>
                <a:ea typeface="Microsoft YaHei" pitchFamily="2"/>
                <a:cs typeface="Mangal" pitchFamily="2"/>
              </a:defRPr>
            </a:lvl9pPr>
          </a:lstStyle>
          <a:p>
            <a:pPr marL="0" lvl="0" indent="0"/>
            <a:r>
              <a:rPr lang="cs-CZ">
                <a:latin typeface="" pitchFamily="16"/>
              </a:rPr>
              <a:t>Neuroleptika –léčiva původně vyvinutá ke kontrole psychotických příznaků, využíván i jejich sedativní účinek (viz dále)</a:t>
            </a:r>
          </a:p>
          <a:p>
            <a:pPr marL="0" lvl="0" indent="0">
              <a:spcBef>
                <a:spcPts val="649"/>
              </a:spcBef>
            </a:pPr>
            <a:r>
              <a:rPr lang="cs-CZ">
                <a:latin typeface="" pitchFamily="16"/>
              </a:rPr>
              <a:t>Antidepresiva -  </a:t>
            </a:r>
            <a:r>
              <a:rPr lang="cs-CZ" sz="2600">
                <a:latin typeface="" pitchFamily="16"/>
              </a:rPr>
              <a:t>nejužívanější SSRI (citalopram, escitalopram, sertralin…), mirtazepin,venlafaxin, trazodon, starší- anafranil</a:t>
            </a:r>
          </a:p>
          <a:p>
            <a:pPr marL="0" lvl="0" indent="0">
              <a:spcBef>
                <a:spcPts val="649"/>
              </a:spcBef>
            </a:pPr>
            <a:r>
              <a:rPr lang="cs-CZ">
                <a:latin typeface="" pitchFamily="16"/>
              </a:rPr>
              <a:t>Anxiolytika </a:t>
            </a:r>
            <a:r>
              <a:rPr lang="cs-CZ" sz="2600">
                <a:latin typeface="" pitchFamily="16"/>
              </a:rPr>
              <a:t>–</a:t>
            </a:r>
            <a:r>
              <a:rPr lang="cs-CZ">
                <a:latin typeface="" pitchFamily="16"/>
              </a:rPr>
              <a:t> </a:t>
            </a:r>
            <a:r>
              <a:rPr lang="cs-CZ" sz="2600">
                <a:latin typeface="" pitchFamily="16"/>
              </a:rPr>
              <a:t>benzodiazepiny(neurol, lexaurin, diazepam…</a:t>
            </a:r>
          </a:p>
          <a:p>
            <a:pPr marL="0" lvl="0" indent="0"/>
            <a:r>
              <a:rPr lang="cs-CZ">
                <a:latin typeface="" pitchFamily="16"/>
              </a:rPr>
              <a:t>Antiepileptika a thymostabilizéry</a:t>
            </a:r>
          </a:p>
          <a:p>
            <a:pPr marL="0" lvl="0" indent="0">
              <a:spcBef>
                <a:spcPts val="649"/>
              </a:spcBef>
            </a:pPr>
            <a:r>
              <a:rPr lang="cs-CZ">
                <a:latin typeface="" pitchFamily="16"/>
              </a:rPr>
              <a:t>Nootropika a kognitiva  </a:t>
            </a:r>
            <a:r>
              <a:rPr lang="cs-CZ" sz="2600">
                <a:latin typeface="" pitchFamily="16"/>
              </a:rPr>
              <a:t>(méně)</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14400" y="1544400"/>
            <a:ext cx="7315200" cy="11545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Neuroleptika a jejich účinky</a:t>
            </a:r>
          </a:p>
        </p:txBody>
      </p:sp>
      <p:pic>
        <p:nvPicPr>
          <p:cNvPr id="3" name=""/>
          <p:cNvPicPr>
            <a:picLocks noChangeAspect="1"/>
          </p:cNvPicPr>
          <p:nvPr/>
        </p:nvPicPr>
        <p:blipFill>
          <a:blip r:embed="rId3"/>
          <a:stretch>
            <a:fillRect/>
          </a:stretch>
        </p:blipFill>
        <p:spPr>
          <a:xfrm>
            <a:off x="611280" y="620640"/>
            <a:ext cx="7632360" cy="4536720"/>
          </a:xfrm>
          <a:prstGeom prst="rect">
            <a:avLst/>
          </a:prstGeom>
          <a:solidFill>
            <a:srgbClr val="CFE7F5"/>
          </a:solidFill>
          <a:ln w="0">
            <a:solidFill>
              <a:srgbClr val="808080"/>
            </a:solidFill>
            <a:prstDash val="soli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914400" y="1544400"/>
            <a:ext cx="7315200" cy="1154520"/>
          </a:xfrm>
        </p:spPr>
        <p:txBody>
          <a:bodyPr wrap="square" lIns="91440" tIns="45720" rIns="91440" bIns="45720">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endParaRPr lang="cs-CZ"/>
          </a:p>
        </p:txBody>
      </p:sp>
      <p:pic>
        <p:nvPicPr>
          <p:cNvPr id="3" name=""/>
          <p:cNvPicPr>
            <a:picLocks noChangeAspect="1"/>
          </p:cNvPicPr>
          <p:nvPr/>
        </p:nvPicPr>
        <p:blipFill>
          <a:blip r:embed="rId3"/>
          <a:stretch>
            <a:fillRect/>
          </a:stretch>
        </p:blipFill>
        <p:spPr>
          <a:xfrm>
            <a:off x="611280" y="620640"/>
            <a:ext cx="7705440" cy="5341680"/>
          </a:xfrm>
          <a:prstGeom prst="rect">
            <a:avLst/>
          </a:prstGeom>
          <a:solidFill>
            <a:srgbClr val="CFE7F5"/>
          </a:solidFill>
          <a:ln w="0">
            <a:solidFill>
              <a:srgbClr val="808080"/>
            </a:solidFill>
            <a:prstDash val="soli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Výchozí">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836</TotalTime>
  <Words>733</Words>
  <Application>Microsoft Office PowerPoint</Application>
  <PresentationFormat>Předvádění na obrazovce (4:3)</PresentationFormat>
  <Paragraphs>90</Paragraphs>
  <Slides>20</Slides>
  <Notes>20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Výchozí</vt:lpstr>
      <vt:lpstr>Psychofarmaka a psychiatři  v DOZP</vt:lpstr>
      <vt:lpstr>Zdroje informací</vt:lpstr>
      <vt:lpstr>Struktura semináře</vt:lpstr>
      <vt:lpstr>Psychiatrická péče v DOZP</vt:lpstr>
      <vt:lpstr>Psychiatrické poruchy u klientů s MR</vt:lpstr>
      <vt:lpstr>Psychiatrická medikace u klientů s MR</vt:lpstr>
      <vt:lpstr>Skupiny psychiatrických léčiv</vt:lpstr>
      <vt:lpstr>Neuroleptika a jejich účinky</vt:lpstr>
      <vt:lpstr>Prezentace aplikace PowerPoint</vt:lpstr>
      <vt:lpstr>Nežádoucí účinky neuroleptik</vt:lpstr>
      <vt:lpstr>Výsledky šetření (2006,2007)</vt:lpstr>
      <vt:lpstr>Výsledky šetření 2006, 2007</vt:lpstr>
      <vt:lpstr>Výsledky 2009</vt:lpstr>
      <vt:lpstr>Možné vlivy na charakter medikace</vt:lpstr>
      <vt:lpstr>Možnosti a rizika redukce dávek psychofarmak</vt:lpstr>
      <vt:lpstr>Kasuistiky</vt:lpstr>
      <vt:lpstr>Kasuistuiky</vt:lpstr>
      <vt:lpstr>Kasuistiky</vt:lpstr>
      <vt:lpstr>Kasuistiky</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Psychofarmaka a psychiatři  v DOZP</dc:title>
  <dc:creator>admin</dc:creator>
  <cp:lastModifiedBy>Milena</cp:lastModifiedBy>
  <cp:revision>51</cp:revision>
  <dcterms:created xsi:type="dcterms:W3CDTF">2012-05-22T00:26:50Z</dcterms:created>
  <dcterms:modified xsi:type="dcterms:W3CDTF">2013-03-13T09:10:54Z</dcterms:modified>
</cp:coreProperties>
</file>